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4"/>
  </p:notesMasterIdLst>
  <p:sldIdLst>
    <p:sldId id="256" r:id="rId2"/>
    <p:sldId id="257" r:id="rId3"/>
    <p:sldId id="259" r:id="rId4"/>
    <p:sldId id="469" r:id="rId5"/>
    <p:sldId id="470" r:id="rId6"/>
    <p:sldId id="471" r:id="rId7"/>
    <p:sldId id="482" r:id="rId8"/>
    <p:sldId id="478" r:id="rId9"/>
    <p:sldId id="468" r:id="rId10"/>
    <p:sldId id="424" r:id="rId11"/>
    <p:sldId id="435" r:id="rId12"/>
    <p:sldId id="481" r:id="rId13"/>
    <p:sldId id="416" r:id="rId14"/>
    <p:sldId id="472" r:id="rId15"/>
    <p:sldId id="460" r:id="rId16"/>
    <p:sldId id="461" r:id="rId17"/>
    <p:sldId id="444" r:id="rId18"/>
    <p:sldId id="480" r:id="rId19"/>
    <p:sldId id="413" r:id="rId20"/>
    <p:sldId id="479" r:id="rId21"/>
    <p:sldId id="474" r:id="rId22"/>
    <p:sldId id="48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ont"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8000"/>
    <a:srgbClr val="339933"/>
    <a:srgbClr val="666699"/>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7" autoAdjust="0"/>
  </p:normalViewPr>
  <p:slideViewPr>
    <p:cSldViewPr snapToGrid="0">
      <p:cViewPr varScale="1">
        <p:scale>
          <a:sx n="78" d="100"/>
          <a:sy n="78" d="100"/>
        </p:scale>
        <p:origin x="1579"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23T09:06:49.636" idx="1">
    <p:pos x="10" y="10"/>
    <p:text>It's cool to say you are still learning. We love a little self deprication. no need to write it out.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03-23T09:09:09.145" idx="2">
    <p:pos x="2356" y="2905"/>
    <p:text>Use whole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3-23T09:54:10.933" idx="3">
    <p:pos x="10" y="10"/>
    <p:text>Frame as a summary how Radiant can help you publish or produce your devices. you can say the "we can't publish for you " qualifier but it doesn't need to be on the slide.
also questions at the end is implied there is no need to state this on a slide. just say something like "Thank you for your attention and I'd be happy to take any questions"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2400" b="0" strike="noStrike" spc="-1">
                <a:solidFill>
                  <a:srgbClr val="000000"/>
                </a:solidFill>
                <a:latin typeface="Times New Roman"/>
              </a:rPr>
              <a:t>Click to move the slide</a:t>
            </a:r>
          </a:p>
        </p:txBody>
      </p:sp>
      <p:sp>
        <p:nvSpPr>
          <p:cNvPr id="16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6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6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6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6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72EC10D-E352-4BC1-954C-DFC4D7AB49A7}" type="slidenum">
              <a:rPr lang="en-US" sz="1400" b="0" strike="noStrike" spc="-1">
                <a:latin typeface="Times New Roman"/>
              </a:rPr>
              <a:pPr algn="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1257300" y="720725"/>
            <a:ext cx="4800600" cy="3600450"/>
          </a:xfrm>
          <a:prstGeom prst="rect">
            <a:avLst/>
          </a:prstGeom>
        </p:spPr>
      </p:sp>
      <p:sp>
        <p:nvSpPr>
          <p:cNvPr id="432" name="PlaceHolder 2"/>
          <p:cNvSpPr>
            <a:spLocks noGrp="1"/>
          </p:cNvSpPr>
          <p:nvPr>
            <p:ph type="body"/>
          </p:nvPr>
        </p:nvSpPr>
        <p:spPr>
          <a:xfrm>
            <a:off x="731880" y="4560840"/>
            <a:ext cx="5851080" cy="4319280"/>
          </a:xfrm>
          <a:prstGeom prst="rect">
            <a:avLst/>
          </a:prstGeom>
        </p:spPr>
        <p:txBody>
          <a:bodyPr>
            <a:noAutofit/>
          </a:bodyPr>
          <a:lstStyle/>
          <a:p>
            <a:endParaRPr lang="en-US" sz="2000" b="0" strike="noStrike" spc="-1">
              <a:latin typeface="Arial"/>
            </a:endParaRPr>
          </a:p>
        </p:txBody>
      </p:sp>
      <p:sp>
        <p:nvSpPr>
          <p:cNvPr id="433" name="TextShape 3"/>
          <p:cNvSpPr txBox="1"/>
          <p:nvPr/>
        </p:nvSpPr>
        <p:spPr>
          <a:xfrm>
            <a:off x="4143240" y="9120240"/>
            <a:ext cx="3169800" cy="479160"/>
          </a:xfrm>
          <a:prstGeom prst="rect">
            <a:avLst/>
          </a:prstGeom>
          <a:noFill/>
          <a:ln w="0">
            <a:noFill/>
          </a:ln>
        </p:spPr>
        <p:txBody>
          <a:bodyPr anchor="b">
            <a:noAutofit/>
          </a:bodyPr>
          <a:lstStyle/>
          <a:p>
            <a:pPr algn="r">
              <a:lnSpc>
                <a:spcPct val="100000"/>
              </a:lnSpc>
            </a:pPr>
            <a:fld id="{59A63783-5EAC-4215-A21B-670F2BC82AB9}" type="slidenum">
              <a:rPr lang="en-US" sz="1200" b="0" strike="noStrike" spc="-1">
                <a:latin typeface="Times New Roman"/>
              </a:rPr>
              <a:pPr algn="r">
                <a:lnSpc>
                  <a:spcPct val="100000"/>
                </a:lnSpc>
              </a:pPr>
              <a:t>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1257300" y="720725"/>
            <a:ext cx="4800600" cy="3600450"/>
          </a:xfrm>
          <a:prstGeom prst="rect">
            <a:avLst/>
          </a:prstGeom>
        </p:spPr>
      </p:sp>
      <p:sp>
        <p:nvSpPr>
          <p:cNvPr id="435" name="PlaceHolder 2"/>
          <p:cNvSpPr>
            <a:spLocks noGrp="1"/>
          </p:cNvSpPr>
          <p:nvPr>
            <p:ph type="body"/>
          </p:nvPr>
        </p:nvSpPr>
        <p:spPr>
          <a:xfrm>
            <a:off x="731880" y="4560840"/>
            <a:ext cx="5851080" cy="4319280"/>
          </a:xfrm>
          <a:prstGeom prst="rect">
            <a:avLst/>
          </a:prstGeom>
        </p:spPr>
        <p:txBody>
          <a:bodyPr>
            <a:noAutofit/>
          </a:bodyPr>
          <a:lstStyle/>
          <a:p>
            <a:pPr marL="216000" indent="-216000">
              <a:lnSpc>
                <a:spcPct val="100000"/>
              </a:lnSpc>
            </a:pPr>
            <a:r>
              <a:rPr lang="en-US" sz="2000" b="0" strike="noStrike" spc="-1">
                <a:latin typeface="Arial"/>
              </a:rPr>
              <a:t>Inspiried by IC testing. Scaled down for R&amp;D scale piezoMEMS. Designed for Analogue systems</a:t>
            </a:r>
          </a:p>
          <a:p>
            <a:pPr marL="216000" indent="-216000">
              <a:lnSpc>
                <a:spcPct val="100000"/>
              </a:lnSpc>
            </a:pPr>
            <a:r>
              <a:rPr lang="en-US" sz="2000" b="0" strike="noStrike" spc="-1">
                <a:latin typeface="Arial"/>
              </a:rPr>
              <a:t>DIP: Dual Inline Package</a:t>
            </a:r>
          </a:p>
        </p:txBody>
      </p:sp>
      <p:sp>
        <p:nvSpPr>
          <p:cNvPr id="436" name="TextShape 3"/>
          <p:cNvSpPr txBox="1"/>
          <p:nvPr/>
        </p:nvSpPr>
        <p:spPr>
          <a:xfrm>
            <a:off x="4143240" y="9120240"/>
            <a:ext cx="3169800" cy="479160"/>
          </a:xfrm>
          <a:prstGeom prst="rect">
            <a:avLst/>
          </a:prstGeom>
          <a:noFill/>
          <a:ln w="0">
            <a:noFill/>
          </a:ln>
        </p:spPr>
        <p:txBody>
          <a:bodyPr anchor="b">
            <a:noAutofit/>
          </a:bodyPr>
          <a:lstStyle/>
          <a:p>
            <a:pPr algn="r">
              <a:lnSpc>
                <a:spcPct val="100000"/>
              </a:lnSpc>
            </a:pPr>
            <a:fld id="{404EA3E0-F0EC-4432-96D7-8E3F32379A87}" type="slidenum">
              <a:rPr lang="en-US" sz="1200" b="0" strike="noStrike" spc="-1">
                <a:latin typeface="Times New Roman"/>
              </a:rPr>
              <a:pPr algn="r">
                <a:lnSpc>
                  <a:spcPct val="100000"/>
                </a:lnSpc>
              </a:pPr>
              <a:t>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67" name="PlaceHolder 2"/>
          <p:cNvSpPr>
            <a:spLocks noGrp="1"/>
          </p:cNvSpPr>
          <p:nvPr>
            <p:ph type="body"/>
          </p:nvPr>
        </p:nvSpPr>
        <p:spPr>
          <a:xfrm>
            <a:off x="685800" y="1981080"/>
            <a:ext cx="777204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68" name="PlaceHolder 3"/>
          <p:cNvSpPr>
            <a:spLocks noGrp="1"/>
          </p:cNvSpPr>
          <p:nvPr>
            <p:ph type="body"/>
          </p:nvPr>
        </p:nvSpPr>
        <p:spPr>
          <a:xfrm>
            <a:off x="685800" y="4130280"/>
            <a:ext cx="777204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70" name="PlaceHolder 2"/>
          <p:cNvSpPr>
            <a:spLocks noGrp="1"/>
          </p:cNvSpPr>
          <p:nvPr>
            <p:ph type="body"/>
          </p:nvPr>
        </p:nvSpPr>
        <p:spPr>
          <a:xfrm>
            <a:off x="68580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1" name="PlaceHolder 3"/>
          <p:cNvSpPr>
            <a:spLocks noGrp="1"/>
          </p:cNvSpPr>
          <p:nvPr>
            <p:ph type="body"/>
          </p:nvPr>
        </p:nvSpPr>
        <p:spPr>
          <a:xfrm>
            <a:off x="466848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2" name="PlaceHolder 4"/>
          <p:cNvSpPr>
            <a:spLocks noGrp="1"/>
          </p:cNvSpPr>
          <p:nvPr>
            <p:ph type="body"/>
          </p:nvPr>
        </p:nvSpPr>
        <p:spPr>
          <a:xfrm>
            <a:off x="685800" y="41302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3" name="PlaceHolder 5"/>
          <p:cNvSpPr>
            <a:spLocks noGrp="1"/>
          </p:cNvSpPr>
          <p:nvPr>
            <p:ph type="body"/>
          </p:nvPr>
        </p:nvSpPr>
        <p:spPr>
          <a:xfrm>
            <a:off x="4668480" y="41302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75" name="PlaceHolder 2"/>
          <p:cNvSpPr>
            <a:spLocks noGrp="1"/>
          </p:cNvSpPr>
          <p:nvPr>
            <p:ph type="body"/>
          </p:nvPr>
        </p:nvSpPr>
        <p:spPr>
          <a:xfrm>
            <a:off x="685800" y="19810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6" name="PlaceHolder 3"/>
          <p:cNvSpPr>
            <a:spLocks noGrp="1"/>
          </p:cNvSpPr>
          <p:nvPr>
            <p:ph type="body"/>
          </p:nvPr>
        </p:nvSpPr>
        <p:spPr>
          <a:xfrm>
            <a:off x="3313800" y="19810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7" name="PlaceHolder 4"/>
          <p:cNvSpPr>
            <a:spLocks noGrp="1"/>
          </p:cNvSpPr>
          <p:nvPr>
            <p:ph type="body"/>
          </p:nvPr>
        </p:nvSpPr>
        <p:spPr>
          <a:xfrm>
            <a:off x="5941440" y="19810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8" name="PlaceHolder 5"/>
          <p:cNvSpPr>
            <a:spLocks noGrp="1"/>
          </p:cNvSpPr>
          <p:nvPr>
            <p:ph type="body"/>
          </p:nvPr>
        </p:nvSpPr>
        <p:spPr>
          <a:xfrm>
            <a:off x="685800" y="41302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79" name="PlaceHolder 6"/>
          <p:cNvSpPr>
            <a:spLocks noGrp="1"/>
          </p:cNvSpPr>
          <p:nvPr>
            <p:ph type="body"/>
          </p:nvPr>
        </p:nvSpPr>
        <p:spPr>
          <a:xfrm>
            <a:off x="3313800" y="41302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80" name="PlaceHolder 7"/>
          <p:cNvSpPr>
            <a:spLocks noGrp="1"/>
          </p:cNvSpPr>
          <p:nvPr>
            <p:ph type="body"/>
          </p:nvPr>
        </p:nvSpPr>
        <p:spPr>
          <a:xfrm>
            <a:off x="5941440" y="4130280"/>
            <a:ext cx="250236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3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46" name="PlaceHolder 2"/>
          <p:cNvSpPr>
            <a:spLocks noGrp="1"/>
          </p:cNvSpPr>
          <p:nvPr>
            <p:ph type="subTitle"/>
          </p:nvPr>
        </p:nvSpPr>
        <p:spPr>
          <a:xfrm>
            <a:off x="685800" y="1981080"/>
            <a:ext cx="7772040" cy="41144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48" name="PlaceHolder 2"/>
          <p:cNvSpPr>
            <a:spLocks noGrp="1"/>
          </p:cNvSpPr>
          <p:nvPr>
            <p:ph type="body"/>
          </p:nvPr>
        </p:nvSpPr>
        <p:spPr>
          <a:xfrm>
            <a:off x="685800" y="1981080"/>
            <a:ext cx="7772040" cy="411444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50" name="PlaceHolder 2"/>
          <p:cNvSpPr>
            <a:spLocks noGrp="1"/>
          </p:cNvSpPr>
          <p:nvPr>
            <p:ph type="body"/>
          </p:nvPr>
        </p:nvSpPr>
        <p:spPr>
          <a:xfrm>
            <a:off x="685800" y="1981080"/>
            <a:ext cx="3792600" cy="411444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51" name="PlaceHolder 3"/>
          <p:cNvSpPr>
            <a:spLocks noGrp="1"/>
          </p:cNvSpPr>
          <p:nvPr>
            <p:ph type="body"/>
          </p:nvPr>
        </p:nvSpPr>
        <p:spPr>
          <a:xfrm>
            <a:off x="4668480" y="1981080"/>
            <a:ext cx="3792600" cy="411444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85800" y="609480"/>
            <a:ext cx="7772040" cy="5297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55" name="PlaceHolder 2"/>
          <p:cNvSpPr>
            <a:spLocks noGrp="1"/>
          </p:cNvSpPr>
          <p:nvPr>
            <p:ph type="body"/>
          </p:nvPr>
        </p:nvSpPr>
        <p:spPr>
          <a:xfrm>
            <a:off x="68580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56" name="PlaceHolder 3"/>
          <p:cNvSpPr>
            <a:spLocks noGrp="1"/>
          </p:cNvSpPr>
          <p:nvPr>
            <p:ph type="body"/>
          </p:nvPr>
        </p:nvSpPr>
        <p:spPr>
          <a:xfrm>
            <a:off x="4668480" y="1981080"/>
            <a:ext cx="3792600" cy="411444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57" name="PlaceHolder 4"/>
          <p:cNvSpPr>
            <a:spLocks noGrp="1"/>
          </p:cNvSpPr>
          <p:nvPr>
            <p:ph type="body"/>
          </p:nvPr>
        </p:nvSpPr>
        <p:spPr>
          <a:xfrm>
            <a:off x="685800" y="41302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59" name="PlaceHolder 2"/>
          <p:cNvSpPr>
            <a:spLocks noGrp="1"/>
          </p:cNvSpPr>
          <p:nvPr>
            <p:ph type="body"/>
          </p:nvPr>
        </p:nvSpPr>
        <p:spPr>
          <a:xfrm>
            <a:off x="685800" y="1981080"/>
            <a:ext cx="3792600" cy="411444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60" name="PlaceHolder 3"/>
          <p:cNvSpPr>
            <a:spLocks noGrp="1"/>
          </p:cNvSpPr>
          <p:nvPr>
            <p:ph type="body"/>
          </p:nvPr>
        </p:nvSpPr>
        <p:spPr>
          <a:xfrm>
            <a:off x="466848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61" name="PlaceHolder 4"/>
          <p:cNvSpPr>
            <a:spLocks noGrp="1"/>
          </p:cNvSpPr>
          <p:nvPr>
            <p:ph type="body"/>
          </p:nvPr>
        </p:nvSpPr>
        <p:spPr>
          <a:xfrm>
            <a:off x="4668480" y="41302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480"/>
            <a:ext cx="7772040" cy="1142640"/>
          </a:xfrm>
          <a:prstGeom prst="rect">
            <a:avLst/>
          </a:prstGeom>
        </p:spPr>
        <p:txBody>
          <a:bodyPr lIns="0" tIns="0" rIns="0" bIns="0" anchor="ctr">
            <a:noAutofit/>
          </a:bodyPr>
          <a:lstStyle/>
          <a:p>
            <a:endParaRPr lang="en-US" sz="2400" b="0" strike="noStrike" spc="-1">
              <a:solidFill>
                <a:srgbClr val="000000"/>
              </a:solidFill>
              <a:latin typeface="Times New Roman"/>
            </a:endParaRPr>
          </a:p>
        </p:txBody>
      </p:sp>
      <p:sp>
        <p:nvSpPr>
          <p:cNvPr id="63" name="PlaceHolder 2"/>
          <p:cNvSpPr>
            <a:spLocks noGrp="1"/>
          </p:cNvSpPr>
          <p:nvPr>
            <p:ph type="body"/>
          </p:nvPr>
        </p:nvSpPr>
        <p:spPr>
          <a:xfrm>
            <a:off x="68580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64" name="PlaceHolder 3"/>
          <p:cNvSpPr>
            <a:spLocks noGrp="1"/>
          </p:cNvSpPr>
          <p:nvPr>
            <p:ph type="body"/>
          </p:nvPr>
        </p:nvSpPr>
        <p:spPr>
          <a:xfrm>
            <a:off x="4668480" y="1981080"/>
            <a:ext cx="379260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
        <p:nvSpPr>
          <p:cNvPr id="65" name="PlaceHolder 4"/>
          <p:cNvSpPr>
            <a:spLocks noGrp="1"/>
          </p:cNvSpPr>
          <p:nvPr>
            <p:ph type="body"/>
          </p:nvPr>
        </p:nvSpPr>
        <p:spPr>
          <a:xfrm>
            <a:off x="685800" y="4130280"/>
            <a:ext cx="7772040" cy="1962360"/>
          </a:xfrm>
          <a:prstGeom prst="rect">
            <a:avLst/>
          </a:prstGeom>
        </p:spPr>
        <p:txBody>
          <a:bodyPr lIns="0" tIns="0" rIns="0" bIns="0">
            <a:normAutofit/>
          </a:bodyPr>
          <a:lstStyle/>
          <a:p>
            <a:endParaRPr lang="en-US" sz="32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7"/>
          <p:cNvPicPr/>
          <p:nvPr/>
        </p:nvPicPr>
        <p:blipFill>
          <a:blip r:embed="rId15"/>
          <a:srcRect l="3284"/>
          <a:stretch/>
        </p:blipFill>
        <p:spPr>
          <a:xfrm>
            <a:off x="1243263" y="0"/>
            <a:ext cx="7799183" cy="6692400"/>
          </a:xfrm>
          <a:prstGeom prst="rect">
            <a:avLst/>
          </a:prstGeom>
          <a:ln w="12700">
            <a:noFill/>
          </a:ln>
        </p:spPr>
      </p:pic>
      <p:sp>
        <p:nvSpPr>
          <p:cNvPr id="41" name="CustomShape 1"/>
          <p:cNvSpPr/>
          <p:nvPr/>
        </p:nvSpPr>
        <p:spPr>
          <a:xfrm>
            <a:off x="196638" y="6535440"/>
            <a:ext cx="1647705" cy="244767"/>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spcBef>
                <a:spcPts val="499"/>
              </a:spcBef>
            </a:pPr>
            <a:r>
              <a:rPr lang="en-US" sz="1000" b="0" strike="noStrike" spc="-1" dirty="0">
                <a:solidFill>
                  <a:srgbClr val="3333CC"/>
                </a:solidFill>
                <a:latin typeface="Times New Roman"/>
              </a:rPr>
              <a:t>IMF2023-pMEMS Testing</a:t>
            </a:r>
          </a:p>
        </p:txBody>
      </p:sp>
      <p:sp>
        <p:nvSpPr>
          <p:cNvPr id="42" name="PlaceHolder 2"/>
          <p:cNvSpPr>
            <a:spLocks noGrp="1"/>
          </p:cNvSpPr>
          <p:nvPr>
            <p:ph type="title"/>
          </p:nvPr>
        </p:nvSpPr>
        <p:spPr>
          <a:xfrm>
            <a:off x="685800" y="256556"/>
            <a:ext cx="7772040" cy="1142640"/>
          </a:xfrm>
          <a:prstGeom prst="rect">
            <a:avLst/>
          </a:prstGeom>
        </p:spPr>
        <p:txBody>
          <a:bodyPr anchor="ctr">
            <a:noAutofit/>
          </a:bodyPr>
          <a:lstStyle/>
          <a:p>
            <a:pPr algn="ctr">
              <a:lnSpc>
                <a:spcPct val="100000"/>
              </a:lnSpc>
            </a:pPr>
            <a:r>
              <a:rPr lang="en-US" sz="4400" b="0" strike="noStrike" spc="-1">
                <a:solidFill>
                  <a:srgbClr val="000000"/>
                </a:solidFill>
                <a:latin typeface="Times New Roman"/>
              </a:rPr>
              <a:t>Click to edit Master title style</a:t>
            </a:r>
          </a:p>
        </p:txBody>
      </p:sp>
      <p:sp>
        <p:nvSpPr>
          <p:cNvPr id="43" name="PlaceHolder 3"/>
          <p:cNvSpPr>
            <a:spLocks noGrp="1"/>
          </p:cNvSpPr>
          <p:nvPr>
            <p:ph type="body"/>
          </p:nvPr>
        </p:nvSpPr>
        <p:spPr>
          <a:xfrm>
            <a:off x="685800" y="1981080"/>
            <a:ext cx="7772040" cy="4114440"/>
          </a:xfrm>
          <a:prstGeom prst="rect">
            <a:avLst/>
          </a:prstGeom>
        </p:spPr>
        <p:txBody>
          <a:bodyPr>
            <a:noAutofit/>
          </a:bodyPr>
          <a:lstStyle/>
          <a:p>
            <a:pPr marL="343080" indent="-342720">
              <a:lnSpc>
                <a:spcPct val="100000"/>
              </a:lnSpc>
              <a:spcBef>
                <a:spcPts val="641"/>
              </a:spcBef>
              <a:buClr>
                <a:srgbClr val="000000"/>
              </a:buClr>
              <a:buFont typeface="Symbol" charset="2"/>
              <a:buChar char=""/>
            </a:pPr>
            <a:r>
              <a:rPr lang="en-US" sz="3200" b="0" strike="noStrike" spc="-1">
                <a:solidFill>
                  <a:srgbClr val="000000"/>
                </a:solidFill>
                <a:latin typeface="Times New Roman"/>
              </a:rPr>
              <a:t>Click to edit Master text styles</a:t>
            </a:r>
          </a:p>
          <a:p>
            <a:pPr marL="743040" lvl="1" indent="-285480">
              <a:lnSpc>
                <a:spcPct val="100000"/>
              </a:lnSpc>
              <a:spcBef>
                <a:spcPts val="561"/>
              </a:spcBef>
              <a:buClr>
                <a:srgbClr val="000000"/>
              </a:buClr>
              <a:buFont typeface="Symbol" charset="2"/>
              <a:buChar char=""/>
            </a:pPr>
            <a:r>
              <a:rPr lang="en-US" sz="2800" b="0" strike="noStrike" spc="-1">
                <a:solidFill>
                  <a:srgbClr val="000000"/>
                </a:solidFill>
                <a:latin typeface="Times New Roman"/>
              </a:rPr>
              <a:t>Second level</a:t>
            </a:r>
          </a:p>
          <a:p>
            <a:pPr marL="1143000" lvl="2" indent="-228240">
              <a:lnSpc>
                <a:spcPct val="100000"/>
              </a:lnSpc>
              <a:spcBef>
                <a:spcPts val="479"/>
              </a:spcBef>
              <a:buClr>
                <a:srgbClr val="000000"/>
              </a:buClr>
              <a:buFont typeface="Symbol" charset="2"/>
              <a:buChar char=""/>
            </a:pPr>
            <a:r>
              <a:rPr lang="en-US" sz="2400" b="0" strike="noStrike" spc="-1">
                <a:solidFill>
                  <a:srgbClr val="000000"/>
                </a:solidFill>
                <a:latin typeface="Times New Roman"/>
              </a:rPr>
              <a:t>Third level</a:t>
            </a:r>
          </a:p>
          <a:p>
            <a:pPr marL="1600200" lvl="3" indent="-228240">
              <a:lnSpc>
                <a:spcPct val="100000"/>
              </a:lnSpc>
              <a:spcBef>
                <a:spcPts val="400"/>
              </a:spcBef>
              <a:buClr>
                <a:srgbClr val="000000"/>
              </a:buClr>
              <a:buFont typeface="Symbol" charset="2"/>
              <a:buChar char=""/>
            </a:pPr>
            <a:r>
              <a:rPr lang="en-US" sz="2000" b="0" strike="noStrike" spc="-1">
                <a:solidFill>
                  <a:srgbClr val="000000"/>
                </a:solidFill>
                <a:latin typeface="Times New Roman"/>
              </a:rPr>
              <a:t>Fourth level</a:t>
            </a:r>
          </a:p>
          <a:p>
            <a:pPr marL="2057400" lvl="4" indent="-228240">
              <a:lnSpc>
                <a:spcPct val="100000"/>
              </a:lnSpc>
              <a:spcBef>
                <a:spcPts val="400"/>
              </a:spcBef>
              <a:buClr>
                <a:srgbClr val="000000"/>
              </a:buClr>
              <a:buFont typeface="StarSymbol"/>
              <a:buChar char="»"/>
            </a:pPr>
            <a:r>
              <a:rPr lang="en-US" sz="2000" b="0" strike="noStrike" spc="-1">
                <a:solidFill>
                  <a:srgbClr val="000000"/>
                </a:solidFill>
                <a:latin typeface="Times New Roman"/>
              </a:rPr>
              <a:t>Fifth level</a:t>
            </a:r>
          </a:p>
        </p:txBody>
      </p:sp>
      <p:sp>
        <p:nvSpPr>
          <p:cNvPr id="44" name="CustomShape 4"/>
          <p:cNvSpPr/>
          <p:nvPr/>
        </p:nvSpPr>
        <p:spPr>
          <a:xfrm flipH="1">
            <a:off x="8609760" y="6477120"/>
            <a:ext cx="45684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fld id="{D153A75D-9D1F-41D2-9D19-F69F8231CF12}" type="slidenum">
              <a:rPr lang="en-US" sz="1600" b="0" strike="noStrike" spc="-1">
                <a:solidFill>
                  <a:srgbClr val="000000"/>
                </a:solidFill>
                <a:latin typeface="Times New Roman"/>
              </a:rPr>
              <a:pPr>
                <a:lnSpc>
                  <a:spcPct val="100000"/>
                </a:lnSpc>
              </a:pPr>
              <a:t>‹#›</a:t>
            </a:fld>
            <a:endParaRPr lang="en-US" sz="1600" b="0" strike="noStrike" spc="-1">
              <a:latin typeface="Arial"/>
            </a:endParaRPr>
          </a:p>
        </p:txBody>
      </p:sp>
      <p:pic>
        <p:nvPicPr>
          <p:cNvPr id="7" name="Picture 7"/>
          <p:cNvPicPr/>
          <p:nvPr userDrawn="1"/>
        </p:nvPicPr>
        <p:blipFill>
          <a:blip r:embed="rId15"/>
          <a:srcRect r="79309"/>
          <a:stretch/>
        </p:blipFill>
        <p:spPr>
          <a:xfrm>
            <a:off x="80095" y="1"/>
            <a:ext cx="1668494" cy="6692400"/>
          </a:xfrm>
          <a:prstGeom prst="rect">
            <a:avLst/>
          </a:prstGeom>
          <a:ln w="12700">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762120" y="914760"/>
            <a:ext cx="7772040" cy="1905352"/>
          </a:xfrm>
          <a:prstGeom prst="rect">
            <a:avLst/>
          </a:prstGeom>
          <a:noFill/>
          <a:ln w="9360">
            <a:noFill/>
          </a:ln>
        </p:spPr>
        <p:txBody>
          <a:bodyPr anchor="ctr">
            <a:noAutofit/>
          </a:bodyPr>
          <a:lstStyle/>
          <a:p>
            <a:pPr algn="ctr"/>
            <a:r>
              <a:rPr lang="en-US" sz="4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Testing </a:t>
            </a:r>
            <a:r>
              <a:rPr lang="en-US" sz="4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pMEMS</a:t>
            </a:r>
            <a:r>
              <a:rPr lang="en-US" sz="4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Devices</a:t>
            </a:r>
          </a:p>
        </p:txBody>
      </p:sp>
      <p:sp>
        <p:nvSpPr>
          <p:cNvPr id="170" name="TextShape 2"/>
          <p:cNvSpPr txBox="1"/>
          <p:nvPr/>
        </p:nvSpPr>
        <p:spPr>
          <a:xfrm>
            <a:off x="153824" y="2629375"/>
            <a:ext cx="8988272" cy="3728695"/>
          </a:xfrm>
          <a:prstGeom prst="rect">
            <a:avLst/>
          </a:prstGeom>
          <a:noFill/>
          <a:ln w="9360">
            <a:noFill/>
          </a:ln>
        </p:spPr>
        <p:txBody>
          <a:bodyPr>
            <a:noAutofit/>
          </a:bodyPr>
          <a:lstStyle/>
          <a:p>
            <a:pPr algn="ctr">
              <a:lnSpc>
                <a:spcPct val="100000"/>
              </a:lnSpc>
              <a:tabLst>
                <a:tab pos="0" algn="l"/>
              </a:tabLst>
            </a:pPr>
            <a:r>
              <a:rPr lang="en-US" sz="2400" b="0" i="1" strike="noStrike" spc="-1" dirty="0">
                <a:solidFill>
                  <a:srgbClr val="404040"/>
                </a:solidFill>
                <a:latin typeface="Times New Roman"/>
              </a:rPr>
              <a:t>Joe Evans, Sean Smith </a:t>
            </a:r>
            <a:r>
              <a:rPr lang="en-US" sz="2400" i="1" spc="-1" dirty="0">
                <a:solidFill>
                  <a:srgbClr val="404040"/>
                </a:solidFill>
                <a:latin typeface="Times New Roman"/>
              </a:rPr>
              <a:t>PhD, Naomi Montross, </a:t>
            </a:r>
          </a:p>
          <a:p>
            <a:pPr algn="ctr">
              <a:lnSpc>
                <a:spcPct val="100000"/>
              </a:lnSpc>
              <a:tabLst>
                <a:tab pos="0" algn="l"/>
              </a:tabLst>
            </a:pPr>
            <a:r>
              <a:rPr lang="en-US" sz="2400" i="1" spc="-1" dirty="0">
                <a:solidFill>
                  <a:srgbClr val="404040"/>
                </a:solidFill>
                <a:latin typeface="Times New Roman"/>
              </a:rPr>
              <a:t>Scott Chapman, </a:t>
            </a:r>
            <a:r>
              <a:rPr lang="en-US" sz="2400" b="1" i="1" strike="noStrike" spc="-1" dirty="0">
                <a:solidFill>
                  <a:srgbClr val="404040"/>
                </a:solidFill>
                <a:latin typeface="Times New Roman"/>
              </a:rPr>
              <a:t>Michael McDaniel</a:t>
            </a:r>
            <a:r>
              <a:rPr lang="en-US" sz="2400" b="0" i="1" strike="noStrike" spc="-1" dirty="0">
                <a:solidFill>
                  <a:srgbClr val="404040"/>
                </a:solidFill>
                <a:latin typeface="Times New Roman"/>
              </a:rPr>
              <a:t>, </a:t>
            </a:r>
          </a:p>
          <a:p>
            <a:pPr algn="ctr">
              <a:lnSpc>
                <a:spcPct val="100000"/>
              </a:lnSpc>
              <a:tabLst>
                <a:tab pos="0" algn="l"/>
              </a:tabLst>
            </a:pPr>
            <a:r>
              <a:rPr lang="en-US" sz="2400" b="0" i="1" strike="noStrike" spc="-1" dirty="0">
                <a:solidFill>
                  <a:srgbClr val="404040"/>
                </a:solidFill>
                <a:latin typeface="Times New Roman"/>
              </a:rPr>
              <a:t>Radiant Technologies, Inc.</a:t>
            </a:r>
          </a:p>
          <a:p>
            <a:pPr algn="ctr">
              <a:lnSpc>
                <a:spcPct val="100000"/>
              </a:lnSpc>
              <a:tabLst>
                <a:tab pos="0" algn="l"/>
              </a:tabLst>
            </a:pPr>
            <a:endParaRPr lang="en-US" sz="2400" b="0" strike="noStrike" spc="-1" dirty="0">
              <a:latin typeface="Arial"/>
            </a:endParaRPr>
          </a:p>
          <a:p>
            <a:pPr algn="ctr">
              <a:lnSpc>
                <a:spcPct val="100000"/>
              </a:lnSpc>
              <a:tabLst>
                <a:tab pos="0" algn="l"/>
              </a:tabLst>
            </a:pPr>
            <a:r>
              <a:rPr lang="en-US" sz="2000" b="0" i="1" strike="noStrike" spc="-1" dirty="0">
                <a:solidFill>
                  <a:srgbClr val="404040"/>
                </a:solidFill>
                <a:latin typeface="Times New Roman"/>
              </a:rPr>
              <a:t>Session 10B 15:00—15:15 March 30, 2023</a:t>
            </a:r>
          </a:p>
          <a:p>
            <a:pPr algn="ctr">
              <a:lnSpc>
                <a:spcPct val="100000"/>
              </a:lnSpc>
              <a:tabLst>
                <a:tab pos="0" algn="l"/>
              </a:tabLst>
            </a:pPr>
            <a:endParaRPr lang="en-US" sz="2000" b="0" i="1" strike="noStrike" spc="-1" dirty="0">
              <a:solidFill>
                <a:srgbClr val="404040"/>
              </a:solidFill>
              <a:latin typeface="Times New Roman"/>
            </a:endParaRPr>
          </a:p>
          <a:p>
            <a:pPr algn="ctr">
              <a:lnSpc>
                <a:spcPct val="100000"/>
              </a:lnSpc>
              <a:tabLst>
                <a:tab pos="0" algn="l"/>
              </a:tabLst>
            </a:pPr>
            <a:endParaRPr lang="en-US" sz="2000" i="1" spc="-1" dirty="0">
              <a:solidFill>
                <a:srgbClr val="404040"/>
              </a:solidFill>
              <a:latin typeface="Times New Roman"/>
            </a:endParaRPr>
          </a:p>
          <a:p>
            <a:pPr algn="ctr">
              <a:lnSpc>
                <a:spcPct val="100000"/>
              </a:lnSpc>
              <a:tabLst>
                <a:tab pos="0" algn="l"/>
              </a:tabLst>
            </a:pPr>
            <a:endParaRPr lang="en-US" sz="2000" i="1" spc="-1" dirty="0">
              <a:solidFill>
                <a:srgbClr val="404040"/>
              </a:solidFill>
              <a:latin typeface="Times New Roman"/>
            </a:endParaRPr>
          </a:p>
          <a:p>
            <a:pPr algn="ctr">
              <a:lnSpc>
                <a:spcPct val="100000"/>
              </a:lnSpc>
              <a:tabLst>
                <a:tab pos="0" algn="l"/>
              </a:tabLst>
            </a:pPr>
            <a:endParaRPr lang="en-US" sz="2000" b="0" i="1" strike="noStrike" spc="-1" dirty="0">
              <a:solidFill>
                <a:srgbClr val="404040"/>
              </a:solidFill>
              <a:latin typeface="Times New Roman"/>
            </a:endParaRPr>
          </a:p>
          <a:p>
            <a:pPr algn="ctr">
              <a:lnSpc>
                <a:spcPct val="100000"/>
              </a:lnSpc>
              <a:tabLst>
                <a:tab pos="0" algn="l"/>
              </a:tabLst>
            </a:pPr>
            <a:r>
              <a:rPr lang="en-US" sz="2000" i="1" spc="-1" dirty="0">
                <a:latin typeface="Times New Roman" pitchFamily="18" charset="0"/>
                <a:cs typeface="Times New Roman" pitchFamily="18" charset="0"/>
              </a:rPr>
              <a:t>15th International Meeting on Ferroelectricity</a:t>
            </a:r>
          </a:p>
          <a:p>
            <a:pPr algn="ctr">
              <a:lnSpc>
                <a:spcPct val="100000"/>
              </a:lnSpc>
              <a:tabLst>
                <a:tab pos="0" algn="l"/>
              </a:tabLst>
            </a:pPr>
            <a:r>
              <a:rPr lang="en-US" sz="2000" i="1" spc="-1" dirty="0">
                <a:latin typeface="Times New Roman" pitchFamily="18" charset="0"/>
                <a:cs typeface="Times New Roman" pitchFamily="18" charset="0"/>
              </a:rPr>
              <a:t>Tel Aviv, Israel March 26-30</a:t>
            </a:r>
            <a:endParaRPr lang="en-US" sz="2000" b="0" i="1" strike="noStrike" spc="-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5CDB6-970B-DB40-E1E0-7F8DC62CDA4B}"/>
              </a:ext>
            </a:extLst>
          </p:cNvPr>
          <p:cNvSpPr txBox="1">
            <a:spLocks noChangeArrowheads="1"/>
          </p:cNvSpPr>
          <p:nvPr/>
        </p:nvSpPr>
        <p:spPr bwMode="auto">
          <a:xfrm>
            <a:off x="609600" y="1610739"/>
            <a:ext cx="7924800" cy="1568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spcBef>
                <a:spcPts val="1600"/>
              </a:spcBef>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sym typeface="Symbol" panose="05050102010706020507" pitchFamily="18" charset="2"/>
              </a:rPr>
              <a:t>The </a:t>
            </a:r>
            <a:r>
              <a:rPr lang="en-US" sz="1800" b="1" dirty="0" err="1">
                <a:latin typeface="Times New Roman" panose="02020603050405020304" pitchFamily="18" charset="0"/>
                <a:cs typeface="Times New Roman" panose="02020603050405020304" pitchFamily="18" charset="0"/>
                <a:sym typeface="Symbol" panose="05050102010706020507" pitchFamily="18" charset="2"/>
              </a:rPr>
              <a:t>Linkam</a:t>
            </a:r>
            <a:r>
              <a:rPr lang="en-US" sz="1800" b="1" dirty="0">
                <a:latin typeface="Times New Roman" panose="02020603050405020304" pitchFamily="18" charset="0"/>
                <a:cs typeface="Times New Roman" panose="02020603050405020304" pitchFamily="18" charset="0"/>
                <a:sym typeface="Symbol" panose="05050102010706020507" pitchFamily="18" charset="2"/>
              </a:rPr>
              <a:t> stage has a window to allow laser displacement measurements.  How does refraction affect the measurement?  </a:t>
            </a:r>
          </a:p>
          <a:p>
            <a:pPr algn="just">
              <a:spcBef>
                <a:spcPts val="160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sym typeface="Symbol" panose="05050102010706020507" pitchFamily="18" charset="2"/>
              </a:rPr>
              <a:t>Test full operation first with the lid to the chamber </a:t>
            </a:r>
            <a:r>
              <a:rPr lang="en-US" sz="1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removed</a:t>
            </a:r>
            <a:r>
              <a:rPr lang="en-US" sz="1800" dirty="0">
                <a:latin typeface="Times New Roman" panose="02020603050405020304" pitchFamily="18" charset="0"/>
                <a:cs typeface="Times New Roman" panose="02020603050405020304" pitchFamily="18" charset="0"/>
                <a:sym typeface="Symbol" panose="05050102010706020507" pitchFamily="18" charset="2"/>
              </a:rPr>
              <a:t>.</a:t>
            </a:r>
          </a:p>
          <a:p>
            <a:pPr algn="just">
              <a:spcBef>
                <a:spcPts val="60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sym typeface="Symbol" panose="05050102010706020507" pitchFamily="18" charset="2"/>
              </a:rPr>
              <a:t>Test again with the </a:t>
            </a:r>
            <a:r>
              <a:rPr lang="en-US" sz="1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lid in place. </a:t>
            </a:r>
            <a:endParaRPr lang="en-US" sz="1800" dirty="0">
              <a:sym typeface="Symbol" panose="05050102010706020507" pitchFamily="18" charset="2"/>
            </a:endParaRPr>
          </a:p>
          <a:p>
            <a:pPr algn="just">
              <a:spcBef>
                <a:spcPts val="1600"/>
              </a:spcBef>
              <a:buFont typeface="Wingdings" panose="05000000000000000000" pitchFamily="2" charset="2"/>
              <a:buChar char="Ø"/>
            </a:pPr>
            <a:endParaRPr lang="en-US" sz="1800" dirty="0">
              <a:sym typeface="Symbol" panose="05050102010706020507" pitchFamily="18" charset="2"/>
            </a:endParaRPr>
          </a:p>
          <a:p>
            <a:pPr algn="just">
              <a:spcBef>
                <a:spcPts val="1600"/>
              </a:spcBef>
              <a:buFont typeface="Wingdings" panose="05000000000000000000" pitchFamily="2" charset="2"/>
              <a:buChar char="Ø"/>
            </a:pPr>
            <a:endParaRPr lang="en-US" sz="1800" dirty="0">
              <a:sym typeface="Symbol" panose="05050102010706020507" pitchFamily="18" charset="2"/>
            </a:endParaRPr>
          </a:p>
          <a:p>
            <a:pPr algn="just">
              <a:spcBef>
                <a:spcPts val="1600"/>
              </a:spcBef>
              <a:buFont typeface="Wingdings" panose="05000000000000000000" pitchFamily="2" charset="2"/>
              <a:buChar char="Ø"/>
            </a:pPr>
            <a:endParaRPr lang="en-US" sz="1800" dirty="0">
              <a:sym typeface="Symbol" panose="05050102010706020507" pitchFamily="18" charset="2"/>
            </a:endParaRPr>
          </a:p>
          <a:p>
            <a:pPr algn="just">
              <a:spcBef>
                <a:spcPts val="1600"/>
              </a:spcBef>
              <a:buFont typeface="Wingdings" panose="05000000000000000000" pitchFamily="2" charset="2"/>
              <a:buChar char="Ø"/>
            </a:pPr>
            <a:endParaRPr lang="en-US" sz="1800" dirty="0">
              <a:sym typeface="Symbol" panose="05050102010706020507" pitchFamily="18" charset="2"/>
            </a:endParaRPr>
          </a:p>
          <a:p>
            <a:pPr marL="0" indent="0" algn="just">
              <a:spcBef>
                <a:spcPts val="0"/>
              </a:spcBef>
              <a:buNone/>
            </a:pPr>
            <a:endParaRPr lang="en-US" sz="1800" dirty="0">
              <a:solidFill>
                <a:srgbClr val="0000FF"/>
              </a:solidFill>
              <a:sym typeface="Symbol" panose="05050102010706020507" pitchFamily="18" charset="2"/>
            </a:endParaRPr>
          </a:p>
        </p:txBody>
      </p:sp>
      <p:grpSp>
        <p:nvGrpSpPr>
          <p:cNvPr id="6" name="Group 5">
            <a:extLst>
              <a:ext uri="{FF2B5EF4-FFF2-40B4-BE49-F238E27FC236}">
                <a16:creationId xmlns:a16="http://schemas.microsoft.com/office/drawing/2014/main" id="{9B96B99A-4645-4786-F517-A2E106342A25}"/>
              </a:ext>
            </a:extLst>
          </p:cNvPr>
          <p:cNvGrpSpPr/>
          <p:nvPr/>
        </p:nvGrpSpPr>
        <p:grpSpPr>
          <a:xfrm>
            <a:off x="1346936" y="3253421"/>
            <a:ext cx="4230235" cy="2829526"/>
            <a:chOff x="3779521" y="3440186"/>
            <a:chExt cx="4230235" cy="2829526"/>
          </a:xfrm>
        </p:grpSpPr>
        <p:grpSp>
          <p:nvGrpSpPr>
            <p:cNvPr id="7" name="Group 6">
              <a:extLst>
                <a:ext uri="{FF2B5EF4-FFF2-40B4-BE49-F238E27FC236}">
                  <a16:creationId xmlns:a16="http://schemas.microsoft.com/office/drawing/2014/main" id="{77B31C2F-1392-23BA-15BA-CBCD216A289C}"/>
                </a:ext>
              </a:extLst>
            </p:cNvPr>
            <p:cNvGrpSpPr/>
            <p:nvPr/>
          </p:nvGrpSpPr>
          <p:grpSpPr>
            <a:xfrm>
              <a:off x="3779521" y="3440186"/>
              <a:ext cx="4230235" cy="2829526"/>
              <a:chOff x="2599556" y="3440186"/>
              <a:chExt cx="4230235" cy="2829526"/>
            </a:xfrm>
          </p:grpSpPr>
          <p:pic>
            <p:nvPicPr>
              <p:cNvPr id="9" name="Picture 8">
                <a:extLst>
                  <a:ext uri="{FF2B5EF4-FFF2-40B4-BE49-F238E27FC236}">
                    <a16:creationId xmlns:a16="http://schemas.microsoft.com/office/drawing/2014/main" id="{2E2B7F80-5825-4899-453F-D7062AEC5E8B}"/>
                  </a:ext>
                </a:extLst>
              </p:cNvPr>
              <p:cNvPicPr>
                <a:picLocks noChangeAspect="1"/>
              </p:cNvPicPr>
              <p:nvPr/>
            </p:nvPicPr>
            <p:blipFill>
              <a:blip r:embed="rId2"/>
              <a:stretch>
                <a:fillRect/>
              </a:stretch>
            </p:blipFill>
            <p:spPr>
              <a:xfrm>
                <a:off x="2599556" y="3440186"/>
                <a:ext cx="4230235" cy="2829526"/>
              </a:xfrm>
              <a:prstGeom prst="rect">
                <a:avLst/>
              </a:prstGeom>
            </p:spPr>
          </p:pic>
          <p:sp>
            <p:nvSpPr>
              <p:cNvPr id="10" name="TextBox 9">
                <a:extLst>
                  <a:ext uri="{FF2B5EF4-FFF2-40B4-BE49-F238E27FC236}">
                    <a16:creationId xmlns:a16="http://schemas.microsoft.com/office/drawing/2014/main" id="{35CF8AB9-4815-4B29-9228-180DEC95679F}"/>
                  </a:ext>
                </a:extLst>
              </p:cNvPr>
              <p:cNvSpPr txBox="1"/>
              <p:nvPr/>
            </p:nvSpPr>
            <p:spPr>
              <a:xfrm>
                <a:off x="4114800" y="3962400"/>
                <a:ext cx="1676400" cy="461665"/>
              </a:xfrm>
              <a:prstGeom prst="rect">
                <a:avLst/>
              </a:prstGeom>
              <a:noFill/>
              <a:ln>
                <a:solidFill>
                  <a:schemeClr val="tx1"/>
                </a:solidFill>
              </a:ln>
            </p:spPr>
            <p:txBody>
              <a:bodyPr wrap="square" rtlCol="0">
                <a:spAutoFit/>
              </a:bodyPr>
              <a:lstStyle/>
              <a:p>
                <a:r>
                  <a:rPr lang="en-US" sz="1200" dirty="0">
                    <a:solidFill>
                      <a:srgbClr val="FF0000"/>
                    </a:solidFill>
                  </a:rPr>
                  <a:t>Red</a:t>
                </a:r>
                <a:r>
                  <a:rPr lang="en-US" sz="1200" dirty="0"/>
                  <a:t> = without window</a:t>
                </a:r>
              </a:p>
              <a:p>
                <a:r>
                  <a:rPr lang="en-US" sz="1200" dirty="0">
                    <a:solidFill>
                      <a:srgbClr val="3333CC"/>
                    </a:solidFill>
                  </a:rPr>
                  <a:t>Blue</a:t>
                </a:r>
                <a:r>
                  <a:rPr lang="en-US" sz="1200" dirty="0"/>
                  <a:t> = with window</a:t>
                </a:r>
              </a:p>
            </p:txBody>
          </p:sp>
        </p:grpSp>
        <p:sp>
          <p:nvSpPr>
            <p:cNvPr id="8" name="TextBox 7">
              <a:extLst>
                <a:ext uri="{FF2B5EF4-FFF2-40B4-BE49-F238E27FC236}">
                  <a16:creationId xmlns:a16="http://schemas.microsoft.com/office/drawing/2014/main" id="{B07BAD30-CF18-9FE8-7A22-88475E75708D}"/>
                </a:ext>
              </a:extLst>
            </p:cNvPr>
            <p:cNvSpPr txBox="1"/>
            <p:nvPr/>
          </p:nvSpPr>
          <p:spPr>
            <a:xfrm>
              <a:off x="4419600" y="5105400"/>
              <a:ext cx="609600" cy="307777"/>
            </a:xfrm>
            <a:prstGeom prst="rect">
              <a:avLst/>
            </a:prstGeom>
            <a:noFill/>
          </p:spPr>
          <p:txBody>
            <a:bodyPr wrap="square" rtlCol="0">
              <a:spAutoFit/>
            </a:bodyPr>
            <a:lstStyle/>
            <a:p>
              <a:pPr algn="ctr"/>
              <a:r>
                <a:rPr lang="en-US" sz="1400" dirty="0"/>
                <a:t>RT</a:t>
              </a:r>
            </a:p>
          </p:txBody>
        </p:sp>
      </p:grpSp>
      <p:sp>
        <p:nvSpPr>
          <p:cNvPr id="11" name="TextBox 10">
            <a:extLst>
              <a:ext uri="{FF2B5EF4-FFF2-40B4-BE49-F238E27FC236}">
                <a16:creationId xmlns:a16="http://schemas.microsoft.com/office/drawing/2014/main" id="{BFC374A7-58AD-16DD-52D3-E8C607DE22E2}"/>
              </a:ext>
            </a:extLst>
          </p:cNvPr>
          <p:cNvSpPr txBox="1"/>
          <p:nvPr/>
        </p:nvSpPr>
        <p:spPr>
          <a:xfrm>
            <a:off x="5893247" y="4687803"/>
            <a:ext cx="2743199" cy="107721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Surface piston </a:t>
            </a:r>
            <a:r>
              <a:rPr lang="en-US" sz="1600" dirty="0">
                <a:latin typeface="Times New Roman" panose="02020603050405020304" pitchFamily="18" charset="0"/>
                <a:cs typeface="Times New Roman" panose="02020603050405020304" pitchFamily="18" charset="0"/>
              </a:rPr>
              <a:t>of a clamped 0.25 µm-thick 20/80 PZT solid-state capacitor at room temperature.  </a:t>
            </a:r>
          </a:p>
        </p:txBody>
      </p:sp>
      <p:grpSp>
        <p:nvGrpSpPr>
          <p:cNvPr id="12" name="Group 11">
            <a:extLst>
              <a:ext uri="{FF2B5EF4-FFF2-40B4-BE49-F238E27FC236}">
                <a16:creationId xmlns:a16="http://schemas.microsoft.com/office/drawing/2014/main" id="{4B4BF1BF-FB6A-C7B0-EDDD-136B27FE3130}"/>
              </a:ext>
            </a:extLst>
          </p:cNvPr>
          <p:cNvGrpSpPr/>
          <p:nvPr/>
        </p:nvGrpSpPr>
        <p:grpSpPr>
          <a:xfrm>
            <a:off x="5893247" y="3305445"/>
            <a:ext cx="1966734" cy="1254528"/>
            <a:chOff x="6255632" y="3342815"/>
            <a:chExt cx="1966734" cy="1254528"/>
          </a:xfrm>
        </p:grpSpPr>
        <p:pic>
          <p:nvPicPr>
            <p:cNvPr id="13" name="Picture 12">
              <a:extLst>
                <a:ext uri="{FF2B5EF4-FFF2-40B4-BE49-F238E27FC236}">
                  <a16:creationId xmlns:a16="http://schemas.microsoft.com/office/drawing/2014/main" id="{493A9120-EC7B-6C1F-B797-C14DA113EBB7}"/>
                </a:ext>
              </a:extLst>
            </p:cNvPr>
            <p:cNvPicPr>
              <a:picLocks noChangeAspect="1"/>
            </p:cNvPicPr>
            <p:nvPr/>
          </p:nvPicPr>
          <p:blipFill>
            <a:blip r:embed="rId3"/>
            <a:stretch>
              <a:fillRect/>
            </a:stretch>
          </p:blipFill>
          <p:spPr>
            <a:xfrm>
              <a:off x="6255632" y="3342815"/>
              <a:ext cx="1966734" cy="1254528"/>
            </a:xfrm>
            <a:prstGeom prst="rect">
              <a:avLst/>
            </a:prstGeom>
          </p:spPr>
        </p:pic>
        <p:sp>
          <p:nvSpPr>
            <p:cNvPr id="14" name="Oval 13">
              <a:extLst>
                <a:ext uri="{FF2B5EF4-FFF2-40B4-BE49-F238E27FC236}">
                  <a16:creationId xmlns:a16="http://schemas.microsoft.com/office/drawing/2014/main" id="{B623D706-11F4-FD0A-899E-76B0BEF6B6C9}"/>
                </a:ext>
              </a:extLst>
            </p:cNvPr>
            <p:cNvSpPr/>
            <p:nvPr/>
          </p:nvSpPr>
          <p:spPr bwMode="auto">
            <a:xfrm>
              <a:off x="7049635" y="4309732"/>
              <a:ext cx="45719" cy="45719"/>
            </a:xfrm>
            <a:prstGeom prst="ellipse">
              <a:avLst/>
            </a:prstGeom>
            <a:solidFill>
              <a:srgbClr val="C00000"/>
            </a:solidFill>
            <a:ln w="63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7" name="TextShape 1">
            <a:extLst>
              <a:ext uri="{FF2B5EF4-FFF2-40B4-BE49-F238E27FC236}">
                <a16:creationId xmlns:a16="http://schemas.microsoft.com/office/drawing/2014/main" id="{D856B63B-3D39-01F5-7CBE-C90B6042440F}"/>
              </a:ext>
            </a:extLst>
          </p:cNvPr>
          <p:cNvSpPr txBox="1"/>
          <p:nvPr/>
        </p:nvSpPr>
        <p:spPr>
          <a:xfrm>
            <a:off x="686160" y="311324"/>
            <a:ext cx="7772040" cy="1077218"/>
          </a:xfrm>
          <a:prstGeom prst="rect">
            <a:avLst/>
          </a:prstGeom>
          <a:noFill/>
          <a:ln w="9360">
            <a:noFill/>
          </a:ln>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3200" spc="-1" dirty="0">
                <a:solidFill>
                  <a:srgbClr val="3333CC"/>
                </a:solidFill>
                <a:latin typeface="Times New Roman"/>
              </a:rPr>
              <a:t>Effect of the Window in </a:t>
            </a:r>
            <a:r>
              <a:rPr lang="en-US" sz="3200" spc="-1" dirty="0" err="1">
                <a:solidFill>
                  <a:srgbClr val="3333CC"/>
                </a:solidFill>
                <a:latin typeface="Times New Roman"/>
              </a:rPr>
              <a:t>Linkam</a:t>
            </a:r>
            <a:r>
              <a:rPr lang="en-US" sz="3200" spc="-1" dirty="0">
                <a:solidFill>
                  <a:srgbClr val="3333CC"/>
                </a:solidFill>
                <a:latin typeface="Times New Roman"/>
              </a:rPr>
              <a:t> HFS-600E</a:t>
            </a:r>
            <a:endParaRPr lang="en-US" sz="3200" b="0" strike="noStrike" spc="-1" dirty="0">
              <a:solidFill>
                <a:srgbClr val="000000"/>
              </a:solidFill>
              <a:latin typeface="Times New Roman"/>
            </a:endParaRPr>
          </a:p>
        </p:txBody>
      </p:sp>
      <p:sp>
        <p:nvSpPr>
          <p:cNvPr id="2" name="TextBox 1">
            <a:extLst>
              <a:ext uri="{FF2B5EF4-FFF2-40B4-BE49-F238E27FC236}">
                <a16:creationId xmlns:a16="http://schemas.microsoft.com/office/drawing/2014/main" id="{94B649B2-0EDC-2D47-0B0B-4B4B61C56676}"/>
              </a:ext>
            </a:extLst>
          </p:cNvPr>
          <p:cNvSpPr txBox="1"/>
          <p:nvPr/>
        </p:nvSpPr>
        <p:spPr>
          <a:xfrm rot="16200000">
            <a:off x="344488" y="4149925"/>
            <a:ext cx="1568197" cy="276999"/>
          </a:xfrm>
          <a:prstGeom prst="rect">
            <a:avLst/>
          </a:prstGeom>
          <a:noFill/>
        </p:spPr>
        <p:txBody>
          <a:bodyPr wrap="square" rtlCol="0">
            <a:spAutoFit/>
          </a:bodyPr>
          <a:lstStyle/>
          <a:p>
            <a:pPr algn="ctr"/>
            <a:r>
              <a:rPr lang="en-US" sz="1200" b="1" dirty="0">
                <a:solidFill>
                  <a:srgbClr val="0000FF"/>
                </a:solidFill>
              </a:rPr>
              <a:t>7 </a:t>
            </a:r>
            <a:r>
              <a:rPr lang="en-US" sz="1200" b="1" dirty="0">
                <a:solidFill>
                  <a:srgbClr val="0000FF"/>
                </a:solidFill>
                <a:latin typeface="Times New Roman" panose="02020603050405020304" pitchFamily="18" charset="0"/>
              </a:rPr>
              <a:t>A</a:t>
            </a:r>
            <a:r>
              <a:rPr lang="en-US" sz="1200" b="1" dirty="0">
                <a:solidFill>
                  <a:srgbClr val="0000FF"/>
                </a:solidFill>
              </a:rPr>
              <a:t>ngstrom loop!  </a:t>
            </a:r>
          </a:p>
        </p:txBody>
      </p:sp>
      <p:sp>
        <p:nvSpPr>
          <p:cNvPr id="3" name="TextBox 2">
            <a:extLst>
              <a:ext uri="{FF2B5EF4-FFF2-40B4-BE49-F238E27FC236}">
                <a16:creationId xmlns:a16="http://schemas.microsoft.com/office/drawing/2014/main" id="{105D93C9-93EE-7677-B822-E4CBDC28568A}"/>
              </a:ext>
            </a:extLst>
          </p:cNvPr>
          <p:cNvSpPr txBox="1"/>
          <p:nvPr/>
        </p:nvSpPr>
        <p:spPr>
          <a:xfrm>
            <a:off x="686160" y="6070956"/>
            <a:ext cx="7950286" cy="338554"/>
          </a:xfrm>
          <a:prstGeom prst="rect">
            <a:avLst/>
          </a:prstGeom>
          <a:noFill/>
        </p:spPr>
        <p:txBody>
          <a:bodyPr wrap="square" rtlCol="0">
            <a:spAutoFit/>
          </a:bodyPr>
          <a:lstStyle/>
          <a:p>
            <a:pPr algn="ctr"/>
            <a:r>
              <a:rPr lang="en-US" sz="1600" dirty="0">
                <a:solidFill>
                  <a:srgbClr val="0000FF"/>
                </a:solidFill>
              </a:rPr>
              <a:t>Note:  Cantilevers bend, and refraction *may* be a concern when measuring them!  </a:t>
            </a:r>
          </a:p>
        </p:txBody>
      </p:sp>
    </p:spTree>
    <p:extLst>
      <p:ext uri="{BB962C8B-B14F-4D97-AF65-F5344CB8AC3E}">
        <p14:creationId xmlns:p14="http://schemas.microsoft.com/office/powerpoint/2010/main" val="379773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ABEA35C8-66B0-CF40-9783-6C7D6A22EFD8}"/>
              </a:ext>
            </a:extLst>
          </p:cNvPr>
          <p:cNvSpPr txBox="1"/>
          <p:nvPr/>
        </p:nvSpPr>
        <p:spPr>
          <a:xfrm>
            <a:off x="686160" y="223620"/>
            <a:ext cx="7772040" cy="685440"/>
          </a:xfrm>
          <a:prstGeom prst="rect">
            <a:avLst/>
          </a:prstGeom>
          <a:noFill/>
          <a:ln w="9360">
            <a:noFill/>
          </a:ln>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4400" spc="-1" dirty="0">
                <a:solidFill>
                  <a:srgbClr val="3333CC"/>
                </a:solidFill>
                <a:latin typeface="Times New Roman"/>
              </a:rPr>
              <a:t>New </a:t>
            </a:r>
            <a:r>
              <a:rPr lang="en-US" sz="4400" spc="-1" dirty="0" err="1">
                <a:solidFill>
                  <a:srgbClr val="3333CC"/>
                </a:solidFill>
                <a:latin typeface="Times New Roman"/>
              </a:rPr>
              <a:t>Linkam</a:t>
            </a:r>
            <a:r>
              <a:rPr lang="en-US" sz="4400" spc="-1" dirty="0">
                <a:solidFill>
                  <a:srgbClr val="3333CC"/>
                </a:solidFill>
                <a:latin typeface="Times New Roman"/>
              </a:rPr>
              <a:t> Probes!</a:t>
            </a:r>
            <a:endParaRPr lang="en-US" sz="4400" b="0" strike="noStrike" spc="-1" dirty="0">
              <a:solidFill>
                <a:srgbClr val="000000"/>
              </a:solidFill>
              <a:latin typeface="Times New Roman"/>
            </a:endParaRPr>
          </a:p>
        </p:txBody>
      </p:sp>
      <p:sp>
        <p:nvSpPr>
          <p:cNvPr id="11" name="TextBox 10">
            <a:extLst>
              <a:ext uri="{FF2B5EF4-FFF2-40B4-BE49-F238E27FC236}">
                <a16:creationId xmlns:a16="http://schemas.microsoft.com/office/drawing/2014/main" id="{CE20E7B2-790B-FAF2-D08F-0872E0744656}"/>
              </a:ext>
            </a:extLst>
          </p:cNvPr>
          <p:cNvSpPr txBox="1"/>
          <p:nvPr/>
        </p:nvSpPr>
        <p:spPr>
          <a:xfrm>
            <a:off x="686160" y="1241662"/>
            <a:ext cx="7772040"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New vs old micropositioners in HFS-600 chamber.  In the image below the probes are landed on pads 400 </a:t>
            </a:r>
            <a:r>
              <a:rPr lang="en-US" sz="2000" dirty="0">
                <a:latin typeface="Symbol" panose="05050102010706020507" pitchFamily="18" charset="2"/>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m x 700</a:t>
            </a:r>
            <a:r>
              <a:rPr lang="en-US" sz="2000" dirty="0">
                <a:latin typeface="Symbol" panose="05050102010706020507" pitchFamily="18" charset="2"/>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m.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effort between </a:t>
            </a:r>
            <a:r>
              <a:rPr lang="en-US" sz="2000" dirty="0" err="1">
                <a:latin typeface="Times New Roman" panose="02020603050405020304" pitchFamily="18" charset="0"/>
                <a:cs typeface="Times New Roman" panose="02020603050405020304" pitchFamily="18" charset="0"/>
              </a:rPr>
              <a:t>Linkam</a:t>
            </a:r>
            <a:r>
              <a:rPr lang="en-US" sz="2000" dirty="0">
                <a:latin typeface="Times New Roman" panose="02020603050405020304" pitchFamily="18" charset="0"/>
                <a:cs typeface="Times New Roman" panose="02020603050405020304" pitchFamily="18" charset="0"/>
              </a:rPr>
              <a:t> and Radiant</a:t>
            </a:r>
          </a:p>
        </p:txBody>
      </p:sp>
      <p:grpSp>
        <p:nvGrpSpPr>
          <p:cNvPr id="12" name="Group 11">
            <a:extLst>
              <a:ext uri="{FF2B5EF4-FFF2-40B4-BE49-F238E27FC236}">
                <a16:creationId xmlns:a16="http://schemas.microsoft.com/office/drawing/2014/main" id="{AD81CBDC-B51C-AA80-179E-F4CCFA1C6CD3}"/>
              </a:ext>
            </a:extLst>
          </p:cNvPr>
          <p:cNvGrpSpPr/>
          <p:nvPr/>
        </p:nvGrpSpPr>
        <p:grpSpPr>
          <a:xfrm>
            <a:off x="886657" y="2232844"/>
            <a:ext cx="7370685" cy="4101587"/>
            <a:chOff x="1116030" y="2177098"/>
            <a:chExt cx="7370685" cy="4101587"/>
          </a:xfrm>
        </p:grpSpPr>
        <p:grpSp>
          <p:nvGrpSpPr>
            <p:cNvPr id="15" name="Group 14">
              <a:extLst>
                <a:ext uri="{FF2B5EF4-FFF2-40B4-BE49-F238E27FC236}">
                  <a16:creationId xmlns:a16="http://schemas.microsoft.com/office/drawing/2014/main" id="{65DE64DF-E271-CB24-93B9-5EE5B5768A72}"/>
                </a:ext>
              </a:extLst>
            </p:cNvPr>
            <p:cNvGrpSpPr/>
            <p:nvPr/>
          </p:nvGrpSpPr>
          <p:grpSpPr>
            <a:xfrm>
              <a:off x="1116030" y="2177098"/>
              <a:ext cx="5930159" cy="4101587"/>
              <a:chOff x="1732048" y="2177098"/>
              <a:chExt cx="5930159" cy="4101587"/>
            </a:xfrm>
          </p:grpSpPr>
          <p:pic>
            <p:nvPicPr>
              <p:cNvPr id="10" name="Picture 9">
                <a:extLst>
                  <a:ext uri="{FF2B5EF4-FFF2-40B4-BE49-F238E27FC236}">
                    <a16:creationId xmlns:a16="http://schemas.microsoft.com/office/drawing/2014/main" id="{E42DF9AC-08E1-99D2-096C-AAB4590A5E39}"/>
                  </a:ext>
                </a:extLst>
              </p:cNvPr>
              <p:cNvPicPr>
                <a:picLocks noChangeAspect="1"/>
              </p:cNvPicPr>
              <p:nvPr/>
            </p:nvPicPr>
            <p:blipFill>
              <a:blip r:embed="rId2"/>
              <a:stretch>
                <a:fillRect/>
              </a:stretch>
            </p:blipFill>
            <p:spPr>
              <a:xfrm>
                <a:off x="1732048" y="2177098"/>
                <a:ext cx="5930159" cy="4101587"/>
              </a:xfrm>
              <a:prstGeom prst="rect">
                <a:avLst/>
              </a:prstGeom>
            </p:spPr>
          </p:pic>
          <p:sp>
            <p:nvSpPr>
              <p:cNvPr id="2" name="Arrow: Right 1">
                <a:extLst>
                  <a:ext uri="{FF2B5EF4-FFF2-40B4-BE49-F238E27FC236}">
                    <a16:creationId xmlns:a16="http://schemas.microsoft.com/office/drawing/2014/main" id="{CE406976-7120-09BF-5871-7A962F912468}"/>
                  </a:ext>
                </a:extLst>
              </p:cNvPr>
              <p:cNvSpPr/>
              <p:nvPr/>
            </p:nvSpPr>
            <p:spPr>
              <a:xfrm rot="2791054">
                <a:off x="3003082" y="2772076"/>
                <a:ext cx="606392" cy="31763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422E888-A0CF-C788-E9CC-09C289572040}"/>
                  </a:ext>
                </a:extLst>
              </p:cNvPr>
              <p:cNvSpPr/>
              <p:nvPr/>
            </p:nvSpPr>
            <p:spPr>
              <a:xfrm>
                <a:off x="2031459" y="4553959"/>
                <a:ext cx="606392" cy="31763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FAFC584-5D8C-CD67-DA03-910C8825BB3D}"/>
                </a:ext>
              </a:extLst>
            </p:cNvPr>
            <p:cNvPicPr>
              <a:picLocks noChangeAspect="1"/>
            </p:cNvPicPr>
            <p:nvPr/>
          </p:nvPicPr>
          <p:blipFill>
            <a:blip r:embed="rId3"/>
            <a:stretch>
              <a:fillRect/>
            </a:stretch>
          </p:blipFill>
          <p:spPr>
            <a:xfrm>
              <a:off x="6267390" y="2672968"/>
              <a:ext cx="2219325" cy="1743075"/>
            </a:xfrm>
            <a:prstGeom prst="rect">
              <a:avLst/>
            </a:prstGeom>
          </p:spPr>
        </p:pic>
      </p:grpSp>
    </p:spTree>
    <p:extLst>
      <p:ext uri="{BB962C8B-B14F-4D97-AF65-F5344CB8AC3E}">
        <p14:creationId xmlns:p14="http://schemas.microsoft.com/office/powerpoint/2010/main" val="404101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30377815-7AA0-3793-62F8-DC8CFFC903A3}"/>
              </a:ext>
            </a:extLst>
          </p:cNvPr>
          <p:cNvSpPr txBox="1"/>
          <p:nvPr/>
        </p:nvSpPr>
        <p:spPr>
          <a:xfrm>
            <a:off x="672784" y="232193"/>
            <a:ext cx="7772040" cy="1087655"/>
          </a:xfrm>
          <a:prstGeom prst="rect">
            <a:avLst/>
          </a:prstGeom>
          <a:noFill/>
          <a:ln w="9360">
            <a:noFill/>
          </a:ln>
        </p:spPr>
        <p:txBody>
          <a:bodyPr anchor="ctr">
            <a:noAutofit/>
          </a:bodyPr>
          <a:lstStyle/>
          <a:p>
            <a:pPr algn="ctr">
              <a:lnSpc>
                <a:spcPct val="100000"/>
              </a:lnSpc>
            </a:pPr>
            <a:r>
              <a:rPr lang="en-US" sz="4400" b="0" strike="noStrike" spc="-1" dirty="0">
                <a:solidFill>
                  <a:srgbClr val="3333CC"/>
                </a:solidFill>
                <a:latin typeface="Times New Roman"/>
              </a:rPr>
              <a:t>Know your </a:t>
            </a:r>
            <a:r>
              <a:rPr lang="en-US" sz="4400" spc="-1" dirty="0">
                <a:solidFill>
                  <a:srgbClr val="3333CC"/>
                </a:solidFill>
                <a:latin typeface="Times New Roman"/>
              </a:rPr>
              <a:t>Environment…</a:t>
            </a:r>
          </a:p>
          <a:p>
            <a:pPr algn="ctr">
              <a:lnSpc>
                <a:spcPct val="100000"/>
              </a:lnSpc>
            </a:pPr>
            <a:r>
              <a:rPr lang="en-US" sz="4400" b="0" strike="noStrike" spc="-1" dirty="0" err="1">
                <a:solidFill>
                  <a:srgbClr val="3333CC"/>
                </a:solidFill>
                <a:latin typeface="Times New Roman"/>
              </a:rPr>
              <a:t>Polytec</a:t>
            </a:r>
            <a:r>
              <a:rPr lang="en-US" sz="4400" b="0" strike="noStrike" spc="-1" dirty="0">
                <a:solidFill>
                  <a:srgbClr val="3333CC"/>
                </a:solidFill>
                <a:latin typeface="Times New Roman"/>
              </a:rPr>
              <a:t> LDV Noise</a:t>
            </a:r>
          </a:p>
        </p:txBody>
      </p:sp>
      <p:sp>
        <p:nvSpPr>
          <p:cNvPr id="5" name="TextShape 2">
            <a:extLst>
              <a:ext uri="{FF2B5EF4-FFF2-40B4-BE49-F238E27FC236}">
                <a16:creationId xmlns:a16="http://schemas.microsoft.com/office/drawing/2014/main" id="{3A13B5FB-61E4-82C6-1D66-84CDB9D4EFD9}"/>
              </a:ext>
            </a:extLst>
          </p:cNvPr>
          <p:cNvSpPr txBox="1"/>
          <p:nvPr/>
        </p:nvSpPr>
        <p:spPr>
          <a:xfrm>
            <a:off x="416470" y="5338137"/>
            <a:ext cx="8284668" cy="1181292"/>
          </a:xfrm>
          <a:prstGeom prst="rect">
            <a:avLst/>
          </a:prstGeom>
          <a:noFill/>
          <a:ln w="9360">
            <a:noFill/>
          </a:ln>
        </p:spPr>
        <p:txBody>
          <a:bodyPr>
            <a:noAutofit/>
          </a:bodyPr>
          <a:lstStyle/>
          <a:p>
            <a:pPr marL="342900" indent="-342900" algn="just">
              <a:spcBef>
                <a:spcPts val="1800"/>
              </a:spcBef>
            </a:pPr>
            <a:r>
              <a:rPr lang="en-US" dirty="0">
                <a:latin typeface="Times New Roman" panose="02020603050405020304" pitchFamily="18" charset="0"/>
                <a:ea typeface="Calibri" panose="020F0502020204030204" pitchFamily="34" charset="0"/>
                <a:cs typeface="Times New Roman" panose="02020603050405020304" pitchFamily="18" charset="0"/>
              </a:rPr>
              <a:t>Notes:  The interval is much faster than the mechanical noise, so the LDV is putting out an analog voltage corresponding to “zero” in this entire interval.  The tester sensor resolution is much finer than the quantization of the LDV and is capturing electrical noise around the actual LDV output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1800"/>
              </a:spcBef>
              <a:spcAft>
                <a:spcPts val="0"/>
              </a:spcAft>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FF4D7752-9B49-CAF6-1454-988506E7F22B}"/>
              </a:ext>
            </a:extLst>
          </p:cNvPr>
          <p:cNvGrpSpPr/>
          <p:nvPr/>
        </p:nvGrpSpPr>
        <p:grpSpPr>
          <a:xfrm>
            <a:off x="762000" y="1755017"/>
            <a:ext cx="7620000" cy="3600450"/>
            <a:chOff x="762000" y="1755017"/>
            <a:chExt cx="7620000" cy="3600450"/>
          </a:xfrm>
        </p:grpSpPr>
        <p:pic>
          <p:nvPicPr>
            <p:cNvPr id="6" name="Picture 5">
              <a:extLst>
                <a:ext uri="{FF2B5EF4-FFF2-40B4-BE49-F238E27FC236}">
                  <a16:creationId xmlns:a16="http://schemas.microsoft.com/office/drawing/2014/main" id="{056E3397-FC00-54A9-7FA4-67A07D96B589}"/>
                </a:ext>
              </a:extLst>
            </p:cNvPr>
            <p:cNvPicPr>
              <a:picLocks noChangeAspect="1"/>
            </p:cNvPicPr>
            <p:nvPr/>
          </p:nvPicPr>
          <p:blipFill>
            <a:blip r:embed="rId2"/>
            <a:stretch>
              <a:fillRect/>
            </a:stretch>
          </p:blipFill>
          <p:spPr>
            <a:xfrm>
              <a:off x="762000" y="1755017"/>
              <a:ext cx="7620000" cy="3600450"/>
            </a:xfrm>
            <a:prstGeom prst="rect">
              <a:avLst/>
            </a:prstGeom>
          </p:spPr>
        </p:pic>
        <p:cxnSp>
          <p:nvCxnSpPr>
            <p:cNvPr id="3" name="Straight Connector 2">
              <a:extLst>
                <a:ext uri="{FF2B5EF4-FFF2-40B4-BE49-F238E27FC236}">
                  <a16:creationId xmlns:a16="http://schemas.microsoft.com/office/drawing/2014/main" id="{B75411C0-816E-DACF-80C6-C91595622658}"/>
                </a:ext>
              </a:extLst>
            </p:cNvPr>
            <p:cNvCxnSpPr>
              <a:cxnSpLocks/>
            </p:cNvCxnSpPr>
            <p:nvPr/>
          </p:nvCxnSpPr>
          <p:spPr>
            <a:xfrm>
              <a:off x="1219200" y="2606239"/>
              <a:ext cx="693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B99444-7E89-B195-9287-5BAD0DF4114C}"/>
                </a:ext>
              </a:extLst>
            </p:cNvPr>
            <p:cNvCxnSpPr>
              <a:cxnSpLocks/>
            </p:cNvCxnSpPr>
            <p:nvPr/>
          </p:nvCxnSpPr>
          <p:spPr>
            <a:xfrm>
              <a:off x="1219200" y="4436035"/>
              <a:ext cx="693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C4EA524-A9F8-17AC-13C3-5F36C4FB17CD}"/>
                </a:ext>
              </a:extLst>
            </p:cNvPr>
            <p:cNvSpPr txBox="1"/>
            <p:nvPr/>
          </p:nvSpPr>
          <p:spPr>
            <a:xfrm>
              <a:off x="5308600" y="2098376"/>
              <a:ext cx="2844800" cy="461665"/>
            </a:xfrm>
            <a:prstGeom prst="rect">
              <a:avLst/>
            </a:prstGeom>
            <a:noFill/>
          </p:spPr>
          <p:txBody>
            <a:bodyPr wrap="square" rtlCol="0">
              <a:spAutoFit/>
            </a:bodyPr>
            <a:lstStyle/>
            <a:p>
              <a:pPr algn="ctr"/>
              <a:r>
                <a:rPr lang="en-US" sz="1200" dirty="0">
                  <a:solidFill>
                    <a:srgbClr val="FF0000"/>
                  </a:solidFill>
                </a:rPr>
                <a:t>Single-pass resolution of LDV is 0.3</a:t>
              </a:r>
              <a:r>
                <a:rPr lang="en-US" sz="1200" b="1" dirty="0">
                  <a:solidFill>
                    <a:srgbClr val="FF0000"/>
                  </a:solidFill>
                  <a:latin typeface="Times New Roman" panose="02020603050405020304" pitchFamily="18" charset="0"/>
                </a:rPr>
                <a:t>Å</a:t>
              </a:r>
              <a:r>
                <a:rPr lang="en-US" sz="1200" dirty="0">
                  <a:solidFill>
                    <a:srgbClr val="FF0000"/>
                  </a:solidFill>
                </a:rPr>
                <a:t>, highlighted in Red</a:t>
              </a:r>
            </a:p>
          </p:txBody>
        </p:sp>
      </p:grpSp>
      <p:sp>
        <p:nvSpPr>
          <p:cNvPr id="9" name="TextBox 8"/>
          <p:cNvSpPr txBox="1"/>
          <p:nvPr/>
        </p:nvSpPr>
        <p:spPr>
          <a:xfrm>
            <a:off x="2957596" y="1435944"/>
            <a:ext cx="3202415" cy="369332"/>
          </a:xfrm>
          <a:prstGeom prst="rect">
            <a:avLst/>
          </a:prstGeom>
          <a:noFill/>
        </p:spPr>
        <p:txBody>
          <a:bodyPr wrap="none" rtlCol="0">
            <a:spAutoFit/>
          </a:bodyPr>
          <a:lstStyle/>
          <a:p>
            <a:r>
              <a:rPr lang="en-US" spc="-1" dirty="0">
                <a:solidFill>
                  <a:srgbClr val="3333CC"/>
                </a:solidFill>
                <a:latin typeface="Times New Roman"/>
              </a:rPr>
              <a:t> NLV (Predecessor to </a:t>
            </a:r>
            <a:r>
              <a:rPr lang="en-US" spc="-1" dirty="0" err="1">
                <a:solidFill>
                  <a:srgbClr val="3333CC"/>
                </a:solidFill>
                <a:latin typeface="Times New Roman"/>
              </a:rPr>
              <a:t>VibroOne</a:t>
            </a:r>
            <a:r>
              <a:rPr lang="en-US" spc="-1" dirty="0">
                <a:solidFill>
                  <a:srgbClr val="3333CC"/>
                </a:solidFill>
                <a:latin typeface="Times New Roman"/>
              </a:rPr>
              <a:t>)</a:t>
            </a:r>
            <a:endParaRPr lang="en-US" spc="-1" dirty="0">
              <a:solidFill>
                <a:srgbClr val="000000"/>
              </a:solidFill>
              <a:latin typeface="Times New Roman"/>
            </a:endParaRPr>
          </a:p>
        </p:txBody>
      </p:sp>
    </p:spTree>
    <p:extLst>
      <p:ext uri="{BB962C8B-B14F-4D97-AF65-F5344CB8AC3E}">
        <p14:creationId xmlns:p14="http://schemas.microsoft.com/office/powerpoint/2010/main" val="378164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16C3CEAC-3E7A-56F8-64FB-F3CE68E015D7}"/>
              </a:ext>
            </a:extLst>
          </p:cNvPr>
          <p:cNvSpPr txBox="1"/>
          <p:nvPr/>
        </p:nvSpPr>
        <p:spPr>
          <a:xfrm>
            <a:off x="685980" y="358865"/>
            <a:ext cx="7772040" cy="685440"/>
          </a:xfrm>
          <a:prstGeom prst="rect">
            <a:avLst/>
          </a:prstGeom>
          <a:noFill/>
          <a:ln w="9360">
            <a:noFill/>
          </a:ln>
        </p:spPr>
        <p:txBody>
          <a:bodyPr anchor="ctr">
            <a:noAutofit/>
          </a:bodyPr>
          <a:lstStyle/>
          <a:p>
            <a:pPr algn="ctr">
              <a:lnSpc>
                <a:spcPct val="100000"/>
              </a:lnSpc>
            </a:pPr>
            <a:r>
              <a:rPr lang="en-US" sz="4400" b="0" strike="noStrike" spc="-1" dirty="0" err="1">
                <a:solidFill>
                  <a:srgbClr val="3333CC"/>
                </a:solidFill>
                <a:latin typeface="Times New Roman"/>
              </a:rPr>
              <a:t>pMEMS</a:t>
            </a:r>
            <a:r>
              <a:rPr lang="en-US" sz="4400" b="0" strike="noStrike" spc="-1" dirty="0">
                <a:solidFill>
                  <a:srgbClr val="3333CC"/>
                </a:solidFill>
                <a:latin typeface="Times New Roman"/>
              </a:rPr>
              <a:t> Characterization</a:t>
            </a:r>
            <a:endParaRPr lang="en-US" sz="4400" b="0" strike="noStrike" spc="-1" dirty="0">
              <a:solidFill>
                <a:srgbClr val="000000"/>
              </a:solidFill>
              <a:latin typeface="Times New Roman"/>
            </a:endParaRPr>
          </a:p>
        </p:txBody>
      </p:sp>
      <p:sp>
        <p:nvSpPr>
          <p:cNvPr id="5" name="TextShape 2">
            <a:extLst>
              <a:ext uri="{FF2B5EF4-FFF2-40B4-BE49-F238E27FC236}">
                <a16:creationId xmlns:a16="http://schemas.microsoft.com/office/drawing/2014/main" id="{60938671-BA2A-ECCB-5012-7841F8C69E2A}"/>
              </a:ext>
            </a:extLst>
          </p:cNvPr>
          <p:cNvSpPr txBox="1"/>
          <p:nvPr/>
        </p:nvSpPr>
        <p:spPr>
          <a:xfrm>
            <a:off x="685980" y="1264385"/>
            <a:ext cx="7924320" cy="4876560"/>
          </a:xfrm>
          <a:prstGeom prst="rect">
            <a:avLst/>
          </a:prstGeom>
          <a:noFill/>
          <a:ln w="9360">
            <a:noFill/>
          </a:ln>
        </p:spPr>
        <p:txBody>
          <a:bodyPr>
            <a:noAutofit/>
          </a:bodyPr>
          <a:lstStyle/>
          <a:p>
            <a:pPr marR="0" lvl="0" algn="just">
              <a:spcBef>
                <a:spcPts val="180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Using x16 averaging at a frequency ~5 kHz to minimize ambient mechanical noise, the VibroOne can measure the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6.5 </a:t>
            </a:r>
            <a:r>
              <a:rPr lang="en-US" b="1" dirty="0" err="1">
                <a:latin typeface="Times New Roman" panose="02020603050405020304" pitchFamily="18" charset="0"/>
                <a:ea typeface="Calibri" panose="020F0502020204030204" pitchFamily="34" charset="0"/>
                <a:cs typeface="Times New Roman" panose="02020603050405020304" pitchFamily="18" charset="0"/>
              </a:rPr>
              <a:t>Ångstrom</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butterfly loop of a 0.25 µm-thick 4%-doped 20/80 PZT.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61880" indent="-461520" algn="just">
              <a:spcBef>
                <a:spcPts val="1800"/>
              </a:spcBef>
              <a:buClr>
                <a:srgbClr val="000000"/>
              </a:buClr>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C25117-ADF2-173B-B531-2BAD3D62529D}"/>
              </a:ext>
            </a:extLst>
          </p:cNvPr>
          <p:cNvSpPr txBox="1"/>
          <p:nvPr/>
        </p:nvSpPr>
        <p:spPr>
          <a:xfrm>
            <a:off x="5144723" y="4537509"/>
            <a:ext cx="685801" cy="307777"/>
          </a:xfrm>
          <a:prstGeom prst="rect">
            <a:avLst/>
          </a:prstGeom>
          <a:noFill/>
        </p:spPr>
        <p:txBody>
          <a:bodyPr wrap="square" rtlCol="0">
            <a:spAutoFit/>
          </a:bodyPr>
          <a:lstStyle/>
          <a:p>
            <a:r>
              <a:rPr lang="en-US" sz="1400" dirty="0"/>
              <a:t>90</a:t>
            </a:r>
            <a:r>
              <a:rPr lang="en-US" sz="1400" dirty="0">
                <a:sym typeface="Symbol" panose="05050102010706020507" pitchFamily="18" charset="2"/>
              </a:rPr>
              <a:t>C</a:t>
            </a:r>
            <a:endParaRPr lang="en-US" sz="1400" dirty="0"/>
          </a:p>
        </p:txBody>
      </p:sp>
      <p:grpSp>
        <p:nvGrpSpPr>
          <p:cNvPr id="20" name="Group 19">
            <a:extLst>
              <a:ext uri="{FF2B5EF4-FFF2-40B4-BE49-F238E27FC236}">
                <a16:creationId xmlns:a16="http://schemas.microsoft.com/office/drawing/2014/main" id="{8CAD3044-7570-46A7-E141-995CF08B071F}"/>
              </a:ext>
            </a:extLst>
          </p:cNvPr>
          <p:cNvGrpSpPr/>
          <p:nvPr/>
        </p:nvGrpSpPr>
        <p:grpSpPr>
          <a:xfrm>
            <a:off x="791798" y="2254758"/>
            <a:ext cx="7629396" cy="4201915"/>
            <a:chOff x="791798" y="2254758"/>
            <a:chExt cx="7629396" cy="4201915"/>
          </a:xfrm>
        </p:grpSpPr>
        <p:sp>
          <p:nvSpPr>
            <p:cNvPr id="10" name="TextBox 9">
              <a:extLst>
                <a:ext uri="{FF2B5EF4-FFF2-40B4-BE49-F238E27FC236}">
                  <a16:creationId xmlns:a16="http://schemas.microsoft.com/office/drawing/2014/main" id="{16401ECB-D6D4-EDD1-07EF-85664569C218}"/>
                </a:ext>
              </a:extLst>
            </p:cNvPr>
            <p:cNvSpPr txBox="1"/>
            <p:nvPr/>
          </p:nvSpPr>
          <p:spPr>
            <a:xfrm>
              <a:off x="6287723" y="2254758"/>
              <a:ext cx="2133471" cy="1015663"/>
            </a:xfrm>
            <a:prstGeom prst="rect">
              <a:avLst/>
            </a:prstGeom>
            <a:solidFill>
              <a:srgbClr val="FFFFFF"/>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The test profile consists of two continuous cycles so two traces appear in each parameter.  All three parameters were captured synchronously.</a:t>
              </a:r>
            </a:p>
          </p:txBody>
        </p:sp>
        <p:grpSp>
          <p:nvGrpSpPr>
            <p:cNvPr id="7" name="Group 6">
              <a:extLst>
                <a:ext uri="{FF2B5EF4-FFF2-40B4-BE49-F238E27FC236}">
                  <a16:creationId xmlns:a16="http://schemas.microsoft.com/office/drawing/2014/main" id="{EC10E8B6-29D6-02BA-E6F1-4772FD8ABD60}"/>
                </a:ext>
              </a:extLst>
            </p:cNvPr>
            <p:cNvGrpSpPr/>
            <p:nvPr/>
          </p:nvGrpSpPr>
          <p:grpSpPr>
            <a:xfrm>
              <a:off x="6364051" y="3750207"/>
              <a:ext cx="2057143" cy="1574603"/>
              <a:chOff x="6486782" y="2895600"/>
              <a:chExt cx="2057143" cy="1574603"/>
            </a:xfrm>
          </p:grpSpPr>
          <p:pic>
            <p:nvPicPr>
              <p:cNvPr id="11" name="Picture 10">
                <a:extLst>
                  <a:ext uri="{FF2B5EF4-FFF2-40B4-BE49-F238E27FC236}">
                    <a16:creationId xmlns:a16="http://schemas.microsoft.com/office/drawing/2014/main" id="{BF923E7A-EB9A-5E42-55F1-B9ED61F619FA}"/>
                  </a:ext>
                </a:extLst>
              </p:cNvPr>
              <p:cNvPicPr>
                <a:picLocks noChangeAspect="1"/>
              </p:cNvPicPr>
              <p:nvPr/>
            </p:nvPicPr>
            <p:blipFill>
              <a:blip r:embed="rId2"/>
              <a:stretch>
                <a:fillRect/>
              </a:stretch>
            </p:blipFill>
            <p:spPr>
              <a:xfrm>
                <a:off x="6486782" y="2895600"/>
                <a:ext cx="2057143" cy="1574603"/>
              </a:xfrm>
              <a:prstGeom prst="rect">
                <a:avLst/>
              </a:prstGeom>
            </p:spPr>
          </p:pic>
          <p:sp>
            <p:nvSpPr>
              <p:cNvPr id="12" name="Oval 11">
                <a:extLst>
                  <a:ext uri="{FF2B5EF4-FFF2-40B4-BE49-F238E27FC236}">
                    <a16:creationId xmlns:a16="http://schemas.microsoft.com/office/drawing/2014/main" id="{58448B95-51C4-8795-C41D-A6F2801EAD7F}"/>
                  </a:ext>
                </a:extLst>
              </p:cNvPr>
              <p:cNvSpPr/>
              <p:nvPr/>
            </p:nvSpPr>
            <p:spPr bwMode="auto">
              <a:xfrm>
                <a:off x="7314998" y="3532266"/>
                <a:ext cx="45719" cy="457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pic>
          <p:nvPicPr>
            <p:cNvPr id="8" name="Picture 7">
              <a:extLst>
                <a:ext uri="{FF2B5EF4-FFF2-40B4-BE49-F238E27FC236}">
                  <a16:creationId xmlns:a16="http://schemas.microsoft.com/office/drawing/2014/main" id="{32609CB0-8554-06D2-BA65-5F12AA4AD6E0}"/>
                </a:ext>
              </a:extLst>
            </p:cNvPr>
            <p:cNvPicPr>
              <a:picLocks noChangeAspect="1"/>
            </p:cNvPicPr>
            <p:nvPr/>
          </p:nvPicPr>
          <p:blipFill>
            <a:blip r:embed="rId3"/>
            <a:stretch>
              <a:fillRect/>
            </a:stretch>
          </p:blipFill>
          <p:spPr>
            <a:xfrm>
              <a:off x="791798" y="2341873"/>
              <a:ext cx="5495925" cy="4114800"/>
            </a:xfrm>
            <a:prstGeom prst="rect">
              <a:avLst/>
            </a:prstGeom>
          </p:spPr>
        </p:pic>
        <p:sp>
          <p:nvSpPr>
            <p:cNvPr id="13" name="TextBox 12">
              <a:extLst>
                <a:ext uri="{FF2B5EF4-FFF2-40B4-BE49-F238E27FC236}">
                  <a16:creationId xmlns:a16="http://schemas.microsoft.com/office/drawing/2014/main" id="{C3E3AFB2-9ED4-6AAA-1C3B-C431F78659D1}"/>
                </a:ext>
              </a:extLst>
            </p:cNvPr>
            <p:cNvSpPr txBox="1"/>
            <p:nvPr/>
          </p:nvSpPr>
          <p:spPr>
            <a:xfrm>
              <a:off x="6273264" y="5446677"/>
              <a:ext cx="1967943" cy="830997"/>
            </a:xfrm>
            <a:prstGeom prst="rect">
              <a:avLst/>
            </a:prstGeom>
            <a:noFill/>
          </p:spPr>
          <p:txBody>
            <a:bodyPr wrap="square" rtlCol="0">
              <a:spAutoFit/>
            </a:bodyPr>
            <a:lstStyle/>
            <a:p>
              <a:r>
                <a:rPr lang="en-US" sz="1200" i="1" dirty="0"/>
                <a:t>*Die image taken with coaxially-aligned camera embedded inside the VibroOne.</a:t>
              </a:r>
            </a:p>
          </p:txBody>
        </p:sp>
        <p:grpSp>
          <p:nvGrpSpPr>
            <p:cNvPr id="16" name="Group 15">
              <a:extLst>
                <a:ext uri="{FF2B5EF4-FFF2-40B4-BE49-F238E27FC236}">
                  <a16:creationId xmlns:a16="http://schemas.microsoft.com/office/drawing/2014/main" id="{19A1E77E-8676-B24C-BAD1-EBE66E0323F2}"/>
                </a:ext>
              </a:extLst>
            </p:cNvPr>
            <p:cNvGrpSpPr/>
            <p:nvPr/>
          </p:nvGrpSpPr>
          <p:grpSpPr>
            <a:xfrm>
              <a:off x="6082300" y="3494655"/>
              <a:ext cx="1109967" cy="495666"/>
              <a:chOff x="6082300" y="3494655"/>
              <a:chExt cx="1109967" cy="495666"/>
            </a:xfrm>
          </p:grpSpPr>
          <p:sp>
            <p:nvSpPr>
              <p:cNvPr id="2" name="TextBox 1">
                <a:extLst>
                  <a:ext uri="{FF2B5EF4-FFF2-40B4-BE49-F238E27FC236}">
                    <a16:creationId xmlns:a16="http://schemas.microsoft.com/office/drawing/2014/main" id="{CDCFB2C6-CE4C-39E7-23CB-25B95642C26C}"/>
                  </a:ext>
                </a:extLst>
              </p:cNvPr>
              <p:cNvSpPr txBox="1"/>
              <p:nvPr/>
            </p:nvSpPr>
            <p:spPr>
              <a:xfrm>
                <a:off x="6082300" y="3494655"/>
                <a:ext cx="1109967" cy="276999"/>
              </a:xfrm>
              <a:prstGeom prst="rect">
                <a:avLst/>
              </a:prstGeom>
              <a:solidFill>
                <a:schemeClr val="bg1"/>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10µm features</a:t>
                </a:r>
              </a:p>
            </p:txBody>
          </p:sp>
          <p:cxnSp>
            <p:nvCxnSpPr>
              <p:cNvPr id="6" name="Straight Arrow Connector 5">
                <a:extLst>
                  <a:ext uri="{FF2B5EF4-FFF2-40B4-BE49-F238E27FC236}">
                    <a16:creationId xmlns:a16="http://schemas.microsoft.com/office/drawing/2014/main" id="{EADFD237-00DC-DCDF-B80E-A88AAB06D0E3}"/>
                  </a:ext>
                </a:extLst>
              </p:cNvPr>
              <p:cNvCxnSpPr>
                <a:cxnSpLocks/>
              </p:cNvCxnSpPr>
              <p:nvPr/>
            </p:nvCxnSpPr>
            <p:spPr>
              <a:xfrm>
                <a:off x="6641432" y="3672636"/>
                <a:ext cx="181733" cy="31768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8818020C-68F6-A7C0-94EB-86BE85F6C573}"/>
                </a:ext>
              </a:extLst>
            </p:cNvPr>
            <p:cNvCxnSpPr/>
            <p:nvPr/>
          </p:nvCxnSpPr>
          <p:spPr>
            <a:xfrm flipH="1">
              <a:off x="4408371" y="3051208"/>
              <a:ext cx="1879352" cy="377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007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CABFF03-42D1-F6F8-07F5-15B2F7F7322F}"/>
              </a:ext>
            </a:extLst>
          </p:cNvPr>
          <p:cNvSpPr txBox="1">
            <a:spLocks noChangeArrowheads="1"/>
          </p:cNvSpPr>
          <p:nvPr/>
        </p:nvSpPr>
        <p:spPr bwMode="auto">
          <a:xfrm>
            <a:off x="1279186" y="4482801"/>
            <a:ext cx="6585629" cy="190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a:ln>
                  <a:noFill/>
                </a:ln>
                <a:solidFill>
                  <a:schemeClr val="tx1"/>
                </a:solidFill>
                <a:effectLst/>
                <a:uLnTx/>
                <a:uFillTx/>
                <a:latin typeface="+mn-lt"/>
                <a:ea typeface="+mn-ea"/>
                <a:cs typeface="+mn-cs"/>
              </a:rPr>
              <a:t>The  wings are ~5</a:t>
            </a:r>
            <a:r>
              <a:rPr lang="en-US" kern="0" dirty="0">
                <a:latin typeface="+mn-lt"/>
                <a:sym typeface="Symbol"/>
              </a:rPr>
              <a:t>m </a:t>
            </a:r>
            <a:r>
              <a:rPr kumimoji="0" lang="en-US" b="0" i="0" u="none" strike="noStrike" kern="0" cap="none" spc="0" normalizeH="0" noProof="0" dirty="0">
                <a:ln>
                  <a:noFill/>
                </a:ln>
                <a:solidFill>
                  <a:schemeClr val="tx1"/>
                </a:solidFill>
                <a:effectLst/>
                <a:uLnTx/>
                <a:uFillTx/>
                <a:latin typeface="+mn-lt"/>
                <a:ea typeface="+mn-ea"/>
                <a:cs typeface="+mn-cs"/>
              </a:rPr>
              <a:t>thick.  The central crossbar holding the two wings is full-wafer thickness.  Parallel-Plate capacitors surround the cantilever edges while Interdigitated Electrode (IDE) capacitors form the center spine.  </a:t>
            </a:r>
          </a:p>
          <a:p>
            <a:pPr marR="0" lvl="0" algn="just" defTabSz="914400" rtl="0" eaLnBrk="0" fontAlgn="base" latinLnBrk="0" hangingPunct="0">
              <a:lnSpc>
                <a:spcPct val="100000"/>
              </a:lnSpc>
              <a:spcBef>
                <a:spcPct val="20000"/>
              </a:spcBef>
              <a:spcAft>
                <a:spcPct val="0"/>
              </a:spcAft>
              <a:buClrTx/>
              <a:buSzTx/>
              <a:tabLst/>
              <a:defRPr/>
            </a:pPr>
            <a:r>
              <a:rPr lang="en-US" b="1" kern="0" baseline="0" dirty="0">
                <a:solidFill>
                  <a:srgbClr val="0000FF"/>
                </a:solidFill>
              </a:rPr>
              <a:t>How does this design perform with the two different capacitors driving the cantilever?  </a:t>
            </a:r>
            <a:endParaRPr kumimoji="0" lang="en-US" b="1" i="1" u="none" strike="noStrike" kern="0" cap="none" spc="0" normalizeH="0" baseline="0" noProof="0" dirty="0">
              <a:ln>
                <a:noFill/>
              </a:ln>
              <a:solidFill>
                <a:srgbClr val="0000FF"/>
              </a:solidFill>
              <a:effectLst/>
              <a:uLnTx/>
              <a:uFillTx/>
              <a:latin typeface="+mn-lt"/>
              <a:ea typeface="+mn-ea"/>
              <a:cs typeface="+mn-cs"/>
            </a:endParaRPr>
          </a:p>
        </p:txBody>
      </p:sp>
      <p:pic>
        <p:nvPicPr>
          <p:cNvPr id="6" name="Picture 6">
            <a:extLst>
              <a:ext uri="{FF2B5EF4-FFF2-40B4-BE49-F238E27FC236}">
                <a16:creationId xmlns:a16="http://schemas.microsoft.com/office/drawing/2014/main" id="{F82BD1DB-78F8-27DF-6066-261E8A05AEC4}"/>
              </a:ext>
            </a:extLst>
          </p:cNvPr>
          <p:cNvPicPr>
            <a:picLocks noChangeAspect="1" noChangeArrowheads="1"/>
          </p:cNvPicPr>
          <p:nvPr/>
        </p:nvPicPr>
        <p:blipFill>
          <a:blip r:embed="rId2" cstate="print"/>
          <a:srcRect/>
          <a:stretch>
            <a:fillRect/>
          </a:stretch>
        </p:blipFill>
        <p:spPr bwMode="auto">
          <a:xfrm>
            <a:off x="1108682" y="2161118"/>
            <a:ext cx="3149600" cy="2013357"/>
          </a:xfrm>
          <a:prstGeom prst="rect">
            <a:avLst/>
          </a:prstGeom>
          <a:noFill/>
          <a:ln w="9525">
            <a:noFill/>
            <a:miter lim="800000"/>
            <a:headEnd/>
            <a:tailEnd/>
          </a:ln>
        </p:spPr>
      </p:pic>
      <p:pic>
        <p:nvPicPr>
          <p:cNvPr id="7" name="Picture 10">
            <a:extLst>
              <a:ext uri="{FF2B5EF4-FFF2-40B4-BE49-F238E27FC236}">
                <a16:creationId xmlns:a16="http://schemas.microsoft.com/office/drawing/2014/main" id="{D04F50F2-E438-F236-12A6-BF0858F740C9}"/>
              </a:ext>
            </a:extLst>
          </p:cNvPr>
          <p:cNvPicPr>
            <a:picLocks noChangeAspect="1" noChangeArrowheads="1"/>
          </p:cNvPicPr>
          <p:nvPr/>
        </p:nvPicPr>
        <p:blipFill>
          <a:blip r:embed="rId3" cstate="print"/>
          <a:srcRect/>
          <a:stretch>
            <a:fillRect/>
          </a:stretch>
        </p:blipFill>
        <p:spPr bwMode="auto">
          <a:xfrm rot="10800000">
            <a:off x="4955695" y="2161120"/>
            <a:ext cx="3502325" cy="2013356"/>
          </a:xfrm>
          <a:prstGeom prst="rect">
            <a:avLst/>
          </a:prstGeom>
          <a:noFill/>
          <a:ln w="9525">
            <a:noFill/>
            <a:miter lim="800000"/>
            <a:headEnd/>
            <a:tailEnd/>
          </a:ln>
        </p:spPr>
      </p:pic>
      <p:sp>
        <p:nvSpPr>
          <p:cNvPr id="8" name="TextBox 7">
            <a:extLst>
              <a:ext uri="{FF2B5EF4-FFF2-40B4-BE49-F238E27FC236}">
                <a16:creationId xmlns:a16="http://schemas.microsoft.com/office/drawing/2014/main" id="{04F0BAA4-7F92-9E43-44F8-7B4C7F67489E}"/>
              </a:ext>
            </a:extLst>
          </p:cNvPr>
          <p:cNvSpPr txBox="1"/>
          <p:nvPr/>
        </p:nvSpPr>
        <p:spPr>
          <a:xfrm>
            <a:off x="3398103" y="1361884"/>
            <a:ext cx="2844800" cy="369332"/>
          </a:xfrm>
          <a:prstGeom prst="rect">
            <a:avLst/>
          </a:prstGeom>
          <a:noFill/>
        </p:spPr>
        <p:txBody>
          <a:bodyPr wrap="square" rtlCol="0">
            <a:spAutoFit/>
          </a:bodyPr>
          <a:lstStyle/>
          <a:p>
            <a:pPr algn="ctr"/>
            <a:r>
              <a:rPr lang="en-US" sz="1800" dirty="0"/>
              <a:t>Through-wafer hole</a:t>
            </a:r>
          </a:p>
        </p:txBody>
      </p:sp>
      <p:cxnSp>
        <p:nvCxnSpPr>
          <p:cNvPr id="9" name="Straight Arrow Connector 8">
            <a:extLst>
              <a:ext uri="{FF2B5EF4-FFF2-40B4-BE49-F238E27FC236}">
                <a16:creationId xmlns:a16="http://schemas.microsoft.com/office/drawing/2014/main" id="{0A6007B9-CAB5-B4F9-2D6E-B35292AC8D04}"/>
              </a:ext>
            </a:extLst>
          </p:cNvPr>
          <p:cNvCxnSpPr/>
          <p:nvPr/>
        </p:nvCxnSpPr>
        <p:spPr bwMode="auto">
          <a:xfrm flipH="1">
            <a:off x="1863789" y="1627960"/>
            <a:ext cx="1828800" cy="838200"/>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cxnSp>
        <p:nvCxnSpPr>
          <p:cNvPr id="10" name="Straight Arrow Connector 9">
            <a:extLst>
              <a:ext uri="{FF2B5EF4-FFF2-40B4-BE49-F238E27FC236}">
                <a16:creationId xmlns:a16="http://schemas.microsoft.com/office/drawing/2014/main" id="{CFC5BD67-1854-1C20-E76A-1953B45246EB}"/>
              </a:ext>
            </a:extLst>
          </p:cNvPr>
          <p:cNvCxnSpPr>
            <a:cxnSpLocks/>
          </p:cNvCxnSpPr>
          <p:nvPr/>
        </p:nvCxnSpPr>
        <p:spPr bwMode="auto">
          <a:xfrm>
            <a:off x="5894196" y="1607448"/>
            <a:ext cx="1984621" cy="886248"/>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sp>
        <p:nvSpPr>
          <p:cNvPr id="11" name="TextBox 10">
            <a:extLst>
              <a:ext uri="{FF2B5EF4-FFF2-40B4-BE49-F238E27FC236}">
                <a16:creationId xmlns:a16="http://schemas.microsoft.com/office/drawing/2014/main" id="{DBDFDFF6-6E47-79A5-4E06-BF8E0FC7B765}"/>
              </a:ext>
            </a:extLst>
          </p:cNvPr>
          <p:cNvSpPr txBox="1"/>
          <p:nvPr/>
        </p:nvSpPr>
        <p:spPr>
          <a:xfrm>
            <a:off x="3499703" y="1686956"/>
            <a:ext cx="2844800" cy="369332"/>
          </a:xfrm>
          <a:prstGeom prst="rect">
            <a:avLst/>
          </a:prstGeom>
          <a:noFill/>
        </p:spPr>
        <p:txBody>
          <a:bodyPr wrap="square" rtlCol="0">
            <a:spAutoFit/>
          </a:bodyPr>
          <a:lstStyle/>
          <a:p>
            <a:pPr algn="ctr"/>
            <a:r>
              <a:rPr lang="en-US" sz="1800" dirty="0"/>
              <a:t>Cantilever “Wing”</a:t>
            </a:r>
          </a:p>
        </p:txBody>
      </p:sp>
      <p:cxnSp>
        <p:nvCxnSpPr>
          <p:cNvPr id="12" name="Straight Arrow Connector 11">
            <a:extLst>
              <a:ext uri="{FF2B5EF4-FFF2-40B4-BE49-F238E27FC236}">
                <a16:creationId xmlns:a16="http://schemas.microsoft.com/office/drawing/2014/main" id="{728040AE-CED7-980C-2C3B-91B48B6C06BB}"/>
              </a:ext>
            </a:extLst>
          </p:cNvPr>
          <p:cNvCxnSpPr>
            <a:cxnSpLocks/>
          </p:cNvCxnSpPr>
          <p:nvPr/>
        </p:nvCxnSpPr>
        <p:spPr bwMode="auto">
          <a:xfrm>
            <a:off x="5734903" y="1971484"/>
            <a:ext cx="609600" cy="685655"/>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cxnSp>
        <p:nvCxnSpPr>
          <p:cNvPr id="13" name="Straight Arrow Connector 12">
            <a:extLst>
              <a:ext uri="{FF2B5EF4-FFF2-40B4-BE49-F238E27FC236}">
                <a16:creationId xmlns:a16="http://schemas.microsoft.com/office/drawing/2014/main" id="{AD98A247-A756-D807-B602-C5841FCFB24D}"/>
              </a:ext>
            </a:extLst>
          </p:cNvPr>
          <p:cNvCxnSpPr>
            <a:cxnSpLocks/>
          </p:cNvCxnSpPr>
          <p:nvPr/>
        </p:nvCxnSpPr>
        <p:spPr bwMode="auto">
          <a:xfrm flipH="1">
            <a:off x="3597882" y="1971484"/>
            <a:ext cx="392613" cy="758235"/>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sp>
        <p:nvSpPr>
          <p:cNvPr id="17" name="TextShape 1">
            <a:extLst>
              <a:ext uri="{FF2B5EF4-FFF2-40B4-BE49-F238E27FC236}">
                <a16:creationId xmlns:a16="http://schemas.microsoft.com/office/drawing/2014/main" id="{DC6BB044-466C-47FC-778E-AF53EB74EAEF}"/>
              </a:ext>
            </a:extLst>
          </p:cNvPr>
          <p:cNvSpPr txBox="1"/>
          <p:nvPr/>
        </p:nvSpPr>
        <p:spPr>
          <a:xfrm>
            <a:off x="685980" y="173833"/>
            <a:ext cx="7772040" cy="1260416"/>
          </a:xfrm>
          <a:prstGeom prst="rect">
            <a:avLst/>
          </a:prstGeom>
          <a:noFill/>
          <a:ln w="9360">
            <a:noFill/>
          </a:ln>
        </p:spPr>
        <p:txBody>
          <a:bodyPr anchor="ctr">
            <a:noAutofit/>
          </a:bodyPr>
          <a:lstStyle/>
          <a:p>
            <a:pPr algn="ctr">
              <a:lnSpc>
                <a:spcPct val="100000"/>
              </a:lnSpc>
            </a:pPr>
            <a:r>
              <a:rPr lang="en-US" sz="4400" b="0" strike="noStrike" spc="-1" dirty="0" err="1">
                <a:solidFill>
                  <a:srgbClr val="3333CC"/>
                </a:solidFill>
                <a:latin typeface="Times New Roman"/>
              </a:rPr>
              <a:t>pMEMS</a:t>
            </a:r>
            <a:r>
              <a:rPr lang="en-US" sz="4400" b="0" strike="noStrike" spc="-1" dirty="0">
                <a:solidFill>
                  <a:srgbClr val="3333CC"/>
                </a:solidFill>
                <a:latin typeface="Times New Roman"/>
              </a:rPr>
              <a:t> Characterization </a:t>
            </a:r>
          </a:p>
        </p:txBody>
      </p:sp>
    </p:spTree>
    <p:extLst>
      <p:ext uri="{BB962C8B-B14F-4D97-AF65-F5344CB8AC3E}">
        <p14:creationId xmlns:p14="http://schemas.microsoft.com/office/powerpoint/2010/main" val="37197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A33FE-D4FE-B4FE-4E12-B229DB336CAA}"/>
              </a:ext>
            </a:extLst>
          </p:cNvPr>
          <p:cNvSpPr>
            <a:spLocks noGrp="1" noChangeArrowheads="1"/>
          </p:cNvSpPr>
          <p:nvPr/>
        </p:nvSpPr>
        <p:spPr bwMode="auto">
          <a:xfrm>
            <a:off x="653440" y="55956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4000" dirty="0">
                <a:solidFill>
                  <a:schemeClr val="accent2"/>
                </a:solidFill>
                <a:latin typeface="Times New Roman" panose="02020603050405020304" pitchFamily="18" charset="0"/>
                <a:cs typeface="Times New Roman" panose="02020603050405020304" pitchFamily="18" charset="0"/>
              </a:rPr>
              <a:t>Cantilever – Parallel Plate Excitation</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8BE303-BC26-78D8-F6D3-F57112BC91CC}"/>
              </a:ext>
            </a:extLst>
          </p:cNvPr>
          <p:cNvSpPr txBox="1">
            <a:spLocks noChangeArrowheads="1"/>
          </p:cNvSpPr>
          <p:nvPr/>
        </p:nvSpPr>
        <p:spPr bwMode="auto">
          <a:xfrm>
            <a:off x="653440" y="5749635"/>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a:ln>
                  <a:noFill/>
                </a:ln>
                <a:solidFill>
                  <a:srgbClr val="000000"/>
                </a:solidFill>
                <a:effectLst/>
                <a:uLnTx/>
                <a:uFillTx/>
                <a:latin typeface="Times New Roman"/>
                <a:ea typeface="+mn-ea"/>
                <a:cs typeface="+mn-cs"/>
              </a:rPr>
              <a:t>Cantilever tip double butterfly loop driven by parallel-plate capacitors at 20V/1Hz with 32,000 points.</a:t>
            </a:r>
            <a:endParaRPr kumimoji="0" lang="en-US" sz="2000" b="0" i="1" u="none" strike="noStrike" kern="0" cap="none" spc="0" normalizeH="0" baseline="0" noProof="0" dirty="0">
              <a:ln>
                <a:noFill/>
              </a:ln>
              <a:solidFill>
                <a:srgbClr val="0000FF"/>
              </a:solidFill>
              <a:effectLst/>
              <a:uLnTx/>
              <a:uFillTx/>
              <a:latin typeface="Times New Roman"/>
              <a:ea typeface="+mn-ea"/>
              <a:cs typeface="+mn-cs"/>
            </a:endParaRPr>
          </a:p>
        </p:txBody>
      </p:sp>
      <p:sp>
        <p:nvSpPr>
          <p:cNvPr id="7" name="TextBox 4">
            <a:extLst>
              <a:ext uri="{FF2B5EF4-FFF2-40B4-BE49-F238E27FC236}">
                <a16:creationId xmlns:a16="http://schemas.microsoft.com/office/drawing/2014/main" id="{0C3BF461-4C59-8EFE-39AA-A36EB74E41D7}"/>
              </a:ext>
            </a:extLst>
          </p:cNvPr>
          <p:cNvSpPr txBox="1"/>
          <p:nvPr/>
        </p:nvSpPr>
        <p:spPr>
          <a:xfrm>
            <a:off x="3650292" y="1590900"/>
            <a:ext cx="2590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lumMod val="75000"/>
                    <a:lumOff val="25000"/>
                  </a:srgbClr>
                </a:solidFill>
                <a:effectLst/>
                <a:uLnTx/>
                <a:uFillTx/>
                <a:latin typeface="Times New Roman" pitchFamily="18" charset="0"/>
                <a:ea typeface="+mn-ea"/>
                <a:cs typeface="+mn-cs"/>
              </a:rPr>
              <a:t>Parallel-Plate Actuator</a:t>
            </a:r>
          </a:p>
        </p:txBody>
      </p:sp>
      <p:grpSp>
        <p:nvGrpSpPr>
          <p:cNvPr id="16" name="Group 15">
            <a:extLst>
              <a:ext uri="{FF2B5EF4-FFF2-40B4-BE49-F238E27FC236}">
                <a16:creationId xmlns:a16="http://schemas.microsoft.com/office/drawing/2014/main" id="{791B1AF6-852A-2B31-53CA-B2C19B4ACB7B}"/>
              </a:ext>
            </a:extLst>
          </p:cNvPr>
          <p:cNvGrpSpPr/>
          <p:nvPr/>
        </p:nvGrpSpPr>
        <p:grpSpPr>
          <a:xfrm>
            <a:off x="1515366" y="1255573"/>
            <a:ext cx="5827881" cy="4162772"/>
            <a:chOff x="2662679" y="1333211"/>
            <a:chExt cx="5827881" cy="4162772"/>
          </a:xfrm>
        </p:grpSpPr>
        <p:pic>
          <p:nvPicPr>
            <p:cNvPr id="6" name="Picture 5">
              <a:extLst>
                <a:ext uri="{FF2B5EF4-FFF2-40B4-BE49-F238E27FC236}">
                  <a16:creationId xmlns:a16="http://schemas.microsoft.com/office/drawing/2014/main" id="{E17C46D8-838F-0609-040E-01DA6CCDECBC}"/>
                </a:ext>
              </a:extLst>
            </p:cNvPr>
            <p:cNvPicPr>
              <a:picLocks noChangeAspect="1" noChangeArrowheads="1"/>
            </p:cNvPicPr>
            <p:nvPr/>
          </p:nvPicPr>
          <p:blipFill>
            <a:blip r:embed="rId2" cstate="print"/>
            <a:srcRect/>
            <a:stretch>
              <a:fillRect/>
            </a:stretch>
          </p:blipFill>
          <p:spPr bwMode="auto">
            <a:xfrm>
              <a:off x="2662679" y="1333211"/>
              <a:ext cx="5827881" cy="4162772"/>
            </a:xfrm>
            <a:prstGeom prst="rect">
              <a:avLst/>
            </a:prstGeom>
            <a:noFill/>
            <a:ln w="9525">
              <a:noFill/>
              <a:miter lim="800000"/>
              <a:headEnd/>
              <a:tailEnd/>
            </a:ln>
            <a:effectLst/>
          </p:spPr>
        </p:pic>
        <p:grpSp>
          <p:nvGrpSpPr>
            <p:cNvPr id="15" name="Group 14">
              <a:extLst>
                <a:ext uri="{FF2B5EF4-FFF2-40B4-BE49-F238E27FC236}">
                  <a16:creationId xmlns:a16="http://schemas.microsoft.com/office/drawing/2014/main" id="{01E868C0-E8D4-FCE5-4F6B-22E4DEDA97D1}"/>
                </a:ext>
              </a:extLst>
            </p:cNvPr>
            <p:cNvGrpSpPr/>
            <p:nvPr/>
          </p:nvGrpSpPr>
          <p:grpSpPr>
            <a:xfrm>
              <a:off x="5772599" y="2498944"/>
              <a:ext cx="2351123" cy="1795000"/>
              <a:chOff x="5772599" y="2498944"/>
              <a:chExt cx="2351123" cy="1795000"/>
            </a:xfrm>
          </p:grpSpPr>
          <p:cxnSp>
            <p:nvCxnSpPr>
              <p:cNvPr id="11" name="Straight Arrow Connector 10">
                <a:extLst>
                  <a:ext uri="{FF2B5EF4-FFF2-40B4-BE49-F238E27FC236}">
                    <a16:creationId xmlns:a16="http://schemas.microsoft.com/office/drawing/2014/main" id="{C7903E4B-0534-D60E-D034-1EB05CC3D0B7}"/>
                  </a:ext>
                </a:extLst>
              </p:cNvPr>
              <p:cNvCxnSpPr/>
              <p:nvPr/>
            </p:nvCxnSpPr>
            <p:spPr>
              <a:xfrm flipH="1" flipV="1">
                <a:off x="5832909" y="3059668"/>
                <a:ext cx="616017" cy="68543"/>
              </a:xfrm>
              <a:prstGeom prst="straightConnector1">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5D40C0-9791-4934-06CE-79FEC9920B40}"/>
                  </a:ext>
                </a:extLst>
              </p:cNvPr>
              <p:cNvCxnSpPr>
                <a:cxnSpLocks/>
              </p:cNvCxnSpPr>
              <p:nvPr/>
            </p:nvCxnSpPr>
            <p:spPr>
              <a:xfrm flipH="1">
                <a:off x="5772599" y="3148638"/>
                <a:ext cx="676327" cy="1145306"/>
              </a:xfrm>
              <a:prstGeom prst="straightConnector1">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7C99FD-0DC0-40E2-A889-BEC6D6AC34C9}"/>
                  </a:ext>
                </a:extLst>
              </p:cNvPr>
              <p:cNvSpPr txBox="1"/>
              <p:nvPr/>
            </p:nvSpPr>
            <p:spPr>
              <a:xfrm>
                <a:off x="6429676" y="2498944"/>
                <a:ext cx="1694046" cy="738664"/>
              </a:xfrm>
              <a:prstGeom prst="rect">
                <a:avLst/>
              </a:prstGeom>
              <a:solidFill>
                <a:srgbClr val="FFFFFF"/>
              </a:solidFill>
              <a:ln>
                <a:solidFill>
                  <a:schemeClr val="tx1"/>
                </a:solidFill>
              </a:ln>
            </p:spPr>
            <p:txBody>
              <a:bodyPr wrap="square" rtlCol="0">
                <a:spAutoFit/>
              </a:bodyPr>
              <a:lstStyle/>
              <a:p>
                <a:r>
                  <a:rPr lang="en-US" sz="1400" i="1" dirty="0">
                    <a:latin typeface="Times New Roman" panose="02020603050405020304" pitchFamily="18" charset="0"/>
                    <a:cs typeface="Times New Roman" panose="02020603050405020304" pitchFamily="18" charset="0"/>
                  </a:rPr>
                  <a:t>Gap in butterfly loop matches gap in polarization loop.</a:t>
                </a:r>
              </a:p>
            </p:txBody>
          </p:sp>
        </p:grpSp>
      </p:grpSp>
    </p:spTree>
    <p:extLst>
      <p:ext uri="{BB962C8B-B14F-4D97-AF65-F5344CB8AC3E}">
        <p14:creationId xmlns:p14="http://schemas.microsoft.com/office/powerpoint/2010/main" val="386562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BB61E-2612-4661-1D5E-1B3368734A2B}"/>
              </a:ext>
            </a:extLst>
          </p:cNvPr>
          <p:cNvPicPr>
            <a:picLocks noChangeAspect="1" noChangeArrowheads="1"/>
          </p:cNvPicPr>
          <p:nvPr/>
        </p:nvPicPr>
        <p:blipFill>
          <a:blip r:embed="rId2" cstate="print"/>
          <a:srcRect/>
          <a:stretch>
            <a:fillRect/>
          </a:stretch>
        </p:blipFill>
        <p:spPr bwMode="auto">
          <a:xfrm>
            <a:off x="1869387" y="1261743"/>
            <a:ext cx="5405226" cy="3799950"/>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76DCEEDB-4203-977A-25D4-D4FE055908C8}"/>
              </a:ext>
            </a:extLst>
          </p:cNvPr>
          <p:cNvSpPr>
            <a:spLocks noGrp="1" noChangeArrowheads="1"/>
          </p:cNvSpPr>
          <p:nvPr/>
        </p:nvSpPr>
        <p:spPr bwMode="auto">
          <a:xfrm>
            <a:off x="618234" y="575943"/>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dirty="0">
                <a:solidFill>
                  <a:schemeClr val="accent2"/>
                </a:solidFill>
                <a:latin typeface="Times New Roman" panose="02020603050405020304" pitchFamily="18" charset="0"/>
                <a:cs typeface="Times New Roman" panose="02020603050405020304" pitchFamily="18" charset="0"/>
              </a:rPr>
              <a:t>Cantilever – Interdigitated Excitation</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337BA0-586C-53E7-B29E-16CBBDCAD0DA}"/>
              </a:ext>
            </a:extLst>
          </p:cNvPr>
          <p:cNvSpPr txBox="1">
            <a:spLocks noChangeArrowheads="1"/>
          </p:cNvSpPr>
          <p:nvPr/>
        </p:nvSpPr>
        <p:spPr bwMode="auto">
          <a:xfrm>
            <a:off x="763391" y="4985587"/>
            <a:ext cx="7403971"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kern="0" dirty="0">
                <a:latin typeface="Times New Roman" panose="02020603050405020304" pitchFamily="18" charset="0"/>
                <a:cs typeface="Times New Roman" panose="02020603050405020304" pitchFamily="18" charset="0"/>
              </a:rPr>
              <a:t>Cantilever tip double butterfly loop driven by IDE capacitors at 165V/1Hz with 32,000 points. </a:t>
            </a:r>
            <a:endParaRPr kumimoji="0" lang="en-US" b="0" i="1"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44A44D-5586-8A73-4C51-78E894DA904E}"/>
              </a:ext>
            </a:extLst>
          </p:cNvPr>
          <p:cNvSpPr txBox="1">
            <a:spLocks noChangeArrowheads="1"/>
          </p:cNvSpPr>
          <p:nvPr/>
        </p:nvSpPr>
        <p:spPr bwMode="auto">
          <a:xfrm>
            <a:off x="763391" y="5520056"/>
            <a:ext cx="7403971" cy="982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1963" marR="0" lvl="0" indent="-461963"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solidFill>
                  <a:srgbClr val="0000FF"/>
                </a:solidFill>
                <a:latin typeface="Times New Roman" panose="02020603050405020304" pitchFamily="18" charset="0"/>
                <a:cs typeface="Times New Roman" panose="02020603050405020304" pitchFamily="18" charset="0"/>
              </a:rPr>
              <a:t>Since both capacitors use THE SAME MATERIAL, we can characterize the two devices without introducing variation due to deposition differences!  </a:t>
            </a:r>
            <a:endParaRPr kumimoji="0" lang="en-US" sz="2000" b="0" i="1"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86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2">
            <a:extLst>
              <a:ext uri="{FF2B5EF4-FFF2-40B4-BE49-F238E27FC236}">
                <a16:creationId xmlns:a16="http://schemas.microsoft.com/office/drawing/2014/main" id="{4A771FEB-EE1B-FD44-4FE8-6658E3EE05EC}"/>
              </a:ext>
            </a:extLst>
          </p:cNvPr>
          <p:cNvSpPr txBox="1"/>
          <p:nvPr/>
        </p:nvSpPr>
        <p:spPr>
          <a:xfrm>
            <a:off x="685800" y="1219319"/>
            <a:ext cx="7772040" cy="1670481"/>
          </a:xfrm>
          <a:prstGeom prst="rect">
            <a:avLst/>
          </a:prstGeom>
          <a:noFill/>
          <a:ln w="9360">
            <a:noFill/>
          </a:ln>
        </p:spPr>
        <p:txBody>
          <a:bodyPr>
            <a:noAutofit/>
          </a:bodyPr>
          <a:lstStyle/>
          <a:p>
            <a:pPr marL="342900" marR="0" lvl="0" indent="-342900" algn="just">
              <a:spcBef>
                <a:spcPts val="1800"/>
              </a:spcBef>
              <a:spcAft>
                <a:spcPts val="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Connections between the tester and DUT can be switched by Vision and become part of the test record</a:t>
            </a:r>
          </a:p>
          <a:p>
            <a:pPr marL="342900" marR="0" lvl="0" indent="-342900" algn="just">
              <a:spcBef>
                <a:spcPts val="1800"/>
              </a:spcBef>
              <a:spcAft>
                <a:spcPts val="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The Output and Feedback amplifiers are customizable </a:t>
            </a:r>
            <a:r>
              <a:rPr lang="en-US" i="1" dirty="0">
                <a:latin typeface="Times New Roman" panose="02020603050405020304" pitchFamily="18" charset="0"/>
                <a:ea typeface="Calibri" panose="020F0502020204030204" pitchFamily="34" charset="0"/>
                <a:cs typeface="Times New Roman" panose="02020603050405020304" pitchFamily="18" charset="0"/>
              </a:rPr>
              <a:t>plug-in modules </a:t>
            </a:r>
            <a:r>
              <a:rPr lang="en-US" dirty="0">
                <a:latin typeface="Times New Roman" panose="02020603050405020304" pitchFamily="18" charset="0"/>
                <a:ea typeface="Calibri" panose="020F0502020204030204" pitchFamily="34" charset="0"/>
                <a:cs typeface="Times New Roman" panose="02020603050405020304" pitchFamily="18" charset="0"/>
              </a:rPr>
              <a:t>that can be swapped </a:t>
            </a:r>
            <a:r>
              <a:rPr lang="en-US" i="1" dirty="0">
                <a:latin typeface="Times New Roman" panose="02020603050405020304" pitchFamily="18" charset="0"/>
                <a:ea typeface="Calibri" panose="020F0502020204030204" pitchFamily="34" charset="0"/>
                <a:cs typeface="Times New Roman" panose="02020603050405020304" pitchFamily="18" charset="0"/>
              </a:rPr>
              <a:t>on-site</a:t>
            </a:r>
            <a:r>
              <a:rPr lang="en-US" dirty="0">
                <a:latin typeface="Times New Roman" panose="02020603050405020304" pitchFamily="18" charset="0"/>
                <a:ea typeface="Calibri" panose="020F0502020204030204" pitchFamily="34" charset="0"/>
                <a:cs typeface="Times New Roman" panose="02020603050405020304" pitchFamily="18" charset="0"/>
              </a:rPr>
              <a:t> to change their function for different test conditions or different DUTs.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61880" indent="-461520" algn="just">
              <a:spcBef>
                <a:spcPts val="1800"/>
              </a:spcBef>
              <a:buClr>
                <a:srgbClr val="000000"/>
              </a:buClr>
              <a:buFont typeface="Wingdings" charset="2"/>
              <a:buChar char=""/>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 name="TextShape 1">
            <a:extLst>
              <a:ext uri="{FF2B5EF4-FFF2-40B4-BE49-F238E27FC236}">
                <a16:creationId xmlns:a16="http://schemas.microsoft.com/office/drawing/2014/main" id="{2B1D7AE1-C764-4F38-9DC1-349109A9A951}"/>
              </a:ext>
            </a:extLst>
          </p:cNvPr>
          <p:cNvSpPr txBox="1"/>
          <p:nvPr/>
        </p:nvSpPr>
        <p:spPr>
          <a:xfrm>
            <a:off x="686160" y="533520"/>
            <a:ext cx="7772040" cy="685440"/>
          </a:xfrm>
          <a:prstGeom prst="rect">
            <a:avLst/>
          </a:prstGeom>
          <a:noFill/>
          <a:ln w="9360">
            <a:noFill/>
          </a:ln>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4400" b="0" strike="noStrike" spc="-1" dirty="0">
                <a:solidFill>
                  <a:srgbClr val="3333CC"/>
                </a:solidFill>
                <a:latin typeface="Times New Roman"/>
              </a:rPr>
              <a:t>Matrix </a:t>
            </a:r>
            <a:endParaRPr lang="en-US" sz="4400" b="0" strike="noStrike" spc="-1" dirty="0">
              <a:solidFill>
                <a:srgbClr val="000000"/>
              </a:solidFill>
              <a:latin typeface="Times New Roman"/>
            </a:endParaRPr>
          </a:p>
        </p:txBody>
      </p:sp>
      <p:pic>
        <p:nvPicPr>
          <p:cNvPr id="7" name="Picture 6">
            <a:extLst>
              <a:ext uri="{FF2B5EF4-FFF2-40B4-BE49-F238E27FC236}">
                <a16:creationId xmlns:a16="http://schemas.microsoft.com/office/drawing/2014/main" id="{F0AA4801-0D9D-AD13-D85F-72D211FC7949}"/>
              </a:ext>
            </a:extLst>
          </p:cNvPr>
          <p:cNvPicPr>
            <a:picLocks noChangeAspect="1"/>
          </p:cNvPicPr>
          <p:nvPr/>
        </p:nvPicPr>
        <p:blipFill>
          <a:blip r:embed="rId2"/>
          <a:stretch>
            <a:fillRect/>
          </a:stretch>
        </p:blipFill>
        <p:spPr>
          <a:xfrm>
            <a:off x="1390650" y="2889800"/>
            <a:ext cx="4411330" cy="3338014"/>
          </a:xfrm>
          <a:prstGeom prst="rect">
            <a:avLst/>
          </a:prstGeom>
        </p:spPr>
      </p:pic>
      <p:sp>
        <p:nvSpPr>
          <p:cNvPr id="8" name="TextShape 2">
            <a:extLst>
              <a:ext uri="{FF2B5EF4-FFF2-40B4-BE49-F238E27FC236}">
                <a16:creationId xmlns:a16="http://schemas.microsoft.com/office/drawing/2014/main" id="{7CE5BDC6-FA60-5C77-4153-E7169212BE5C}"/>
              </a:ext>
            </a:extLst>
          </p:cNvPr>
          <p:cNvSpPr txBox="1"/>
          <p:nvPr/>
        </p:nvSpPr>
        <p:spPr>
          <a:xfrm>
            <a:off x="5992480" y="3824065"/>
            <a:ext cx="2544764" cy="1814616"/>
          </a:xfrm>
          <a:prstGeom prst="rect">
            <a:avLst/>
          </a:prstGeom>
          <a:noFill/>
          <a:ln w="9360">
            <a:noFill/>
          </a:ln>
        </p:spPr>
        <p:txBody>
          <a:bodyPr>
            <a:noAutofit/>
          </a:bodyPr>
          <a:lstStyle/>
          <a:p>
            <a:pPr marR="0" lvl="0">
              <a:spcBef>
                <a:spcPts val="180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Used internally for testing at Radiant</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(Enclosure removed to show PCB details)</a:t>
            </a:r>
          </a:p>
          <a:p>
            <a:pPr marR="0" lvl="0">
              <a:spcBef>
                <a:spcPts val="180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180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03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70A5-22BE-0663-E230-4E22EE3AA2F4}"/>
              </a:ext>
            </a:extLst>
          </p:cNvPr>
          <p:cNvSpPr>
            <a:spLocks noGrp="1"/>
          </p:cNvSpPr>
          <p:nvPr>
            <p:ph type="title"/>
          </p:nvPr>
        </p:nvSpPr>
        <p:spPr>
          <a:xfrm>
            <a:off x="230736" y="498382"/>
            <a:ext cx="8682168" cy="1142640"/>
          </a:xfrm>
        </p:spPr>
        <p:txBody>
          <a:bodyPr/>
          <a:lstStyle/>
          <a:p>
            <a:r>
              <a:rPr lang="en-US" dirty="0" err="1">
                <a:solidFill>
                  <a:schemeClr val="accent2"/>
                </a:solidFill>
                <a:latin typeface="Times New Roman" panose="02020603050405020304" pitchFamily="18" charset="0"/>
                <a:cs typeface="Times New Roman" panose="02020603050405020304" pitchFamily="18" charset="0"/>
              </a:rPr>
              <a:t>pMEMS</a:t>
            </a:r>
            <a:r>
              <a:rPr lang="en-US" dirty="0">
                <a:solidFill>
                  <a:schemeClr val="accent2"/>
                </a:solidFill>
                <a:latin typeface="Times New Roman" panose="02020603050405020304" pitchFamily="18" charset="0"/>
                <a:cs typeface="Times New Roman" panose="02020603050405020304" pitchFamily="18" charset="0"/>
              </a:rPr>
              <a:t> Characterization: Resonance</a:t>
            </a:r>
            <a:br>
              <a:rPr lang="en-US" dirty="0">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623B310A-4AF4-3913-401A-897BBD260148}"/>
              </a:ext>
            </a:extLst>
          </p:cNvPr>
          <p:cNvPicPr>
            <a:picLocks noChangeAspect="1"/>
          </p:cNvPicPr>
          <p:nvPr/>
        </p:nvPicPr>
        <p:blipFill>
          <a:blip r:embed="rId2"/>
          <a:stretch>
            <a:fillRect/>
          </a:stretch>
        </p:blipFill>
        <p:spPr>
          <a:xfrm>
            <a:off x="1345312" y="1473200"/>
            <a:ext cx="2055785" cy="1955800"/>
          </a:xfrm>
          <a:prstGeom prst="rect">
            <a:avLst/>
          </a:prstGeom>
        </p:spPr>
      </p:pic>
      <p:pic>
        <p:nvPicPr>
          <p:cNvPr id="1026" name="Picture 2" descr="C:\1-CLEAN ROOM\Conferences\IMF 2023\20230323_084655.jpg"/>
          <p:cNvPicPr>
            <a:picLocks noChangeAspect="1" noChangeArrowheads="1"/>
          </p:cNvPicPr>
          <p:nvPr/>
        </p:nvPicPr>
        <p:blipFill>
          <a:blip r:embed="rId3"/>
          <a:srcRect l="34807" t="44652" r="43832" b="36988"/>
          <a:stretch>
            <a:fillRect/>
          </a:stretch>
        </p:blipFill>
        <p:spPr bwMode="auto">
          <a:xfrm>
            <a:off x="854582" y="1256231"/>
            <a:ext cx="3640509" cy="2346716"/>
          </a:xfrm>
          <a:prstGeom prst="rect">
            <a:avLst/>
          </a:prstGeom>
          <a:noFill/>
        </p:spPr>
      </p:pic>
      <p:grpSp>
        <p:nvGrpSpPr>
          <p:cNvPr id="13" name="Group 12"/>
          <p:cNvGrpSpPr/>
          <p:nvPr/>
        </p:nvGrpSpPr>
        <p:grpSpPr>
          <a:xfrm>
            <a:off x="4659722" y="1204957"/>
            <a:ext cx="3837225" cy="2466456"/>
            <a:chOff x="4514440" y="1204957"/>
            <a:chExt cx="3837225" cy="2466456"/>
          </a:xfrm>
        </p:grpSpPr>
        <p:pic>
          <p:nvPicPr>
            <p:cNvPr id="5" name="Picture 4">
              <a:extLst>
                <a:ext uri="{FF2B5EF4-FFF2-40B4-BE49-F238E27FC236}">
                  <a16:creationId xmlns:a16="http://schemas.microsoft.com/office/drawing/2014/main" id="{43D33200-19F4-88F2-F592-B73A01DFC23C}"/>
                </a:ext>
              </a:extLst>
            </p:cNvPr>
            <p:cNvPicPr>
              <a:picLocks noChangeAspect="1"/>
            </p:cNvPicPr>
            <p:nvPr/>
          </p:nvPicPr>
          <p:blipFill>
            <a:blip r:embed="rId4"/>
            <a:srcRect l="1965" t="6105"/>
            <a:stretch>
              <a:fillRect/>
            </a:stretch>
          </p:blipFill>
          <p:spPr>
            <a:xfrm>
              <a:off x="4816548" y="1204957"/>
              <a:ext cx="3535117" cy="2267218"/>
            </a:xfrm>
            <a:prstGeom prst="rect">
              <a:avLst/>
            </a:prstGeom>
          </p:spPr>
        </p:pic>
        <p:sp>
          <p:nvSpPr>
            <p:cNvPr id="9" name="Rectangle 8">
              <a:extLst>
                <a:ext uri="{FF2B5EF4-FFF2-40B4-BE49-F238E27FC236}">
                  <a16:creationId xmlns:a16="http://schemas.microsoft.com/office/drawing/2014/main" id="{D42C808D-C73A-63BE-2E48-15445B4FAC0F}"/>
                </a:ext>
              </a:extLst>
            </p:cNvPr>
            <p:cNvSpPr/>
            <p:nvPr/>
          </p:nvSpPr>
          <p:spPr>
            <a:xfrm>
              <a:off x="5785498" y="2264637"/>
              <a:ext cx="128187" cy="914400"/>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96598" y="3332859"/>
              <a:ext cx="1041439" cy="338554"/>
            </a:xfrm>
            <a:prstGeom prst="rect">
              <a:avLst/>
            </a:prstGeom>
            <a:noFill/>
          </p:spPr>
          <p:txBody>
            <a:bodyPr wrap="none" rtlCol="0">
              <a:spAutoFit/>
            </a:bodyPr>
            <a:lstStyle/>
            <a:p>
              <a:r>
                <a:rPr lang="en-US" sz="1600" dirty="0">
                  <a:latin typeface="Times New Roman" pitchFamily="18" charset="0"/>
                  <a:cs typeface="Times New Roman" pitchFamily="18" charset="0"/>
                </a:rPr>
                <a:t>Time (ms)</a:t>
              </a:r>
            </a:p>
          </p:txBody>
        </p:sp>
        <p:sp>
          <p:nvSpPr>
            <p:cNvPr id="11" name="TextBox 10"/>
            <p:cNvSpPr txBox="1"/>
            <p:nvPr/>
          </p:nvSpPr>
          <p:spPr>
            <a:xfrm rot="16200000">
              <a:off x="4173352" y="2750321"/>
              <a:ext cx="1040670" cy="338554"/>
            </a:xfrm>
            <a:prstGeom prst="rect">
              <a:avLst/>
            </a:prstGeom>
            <a:noFill/>
          </p:spPr>
          <p:txBody>
            <a:bodyPr wrap="none" rtlCol="0">
              <a:spAutoFit/>
            </a:bodyPr>
            <a:lstStyle/>
            <a:p>
              <a:r>
                <a:rPr lang="en-US" sz="1600" dirty="0">
                  <a:latin typeface="Times New Roman" pitchFamily="18" charset="0"/>
                  <a:cs typeface="Times New Roman" pitchFamily="18" charset="0"/>
                </a:rPr>
                <a:t>Disp.(µm)</a:t>
              </a:r>
            </a:p>
          </p:txBody>
        </p:sp>
        <p:sp>
          <p:nvSpPr>
            <p:cNvPr id="12" name="TextBox 11"/>
            <p:cNvSpPr txBox="1"/>
            <p:nvPr/>
          </p:nvSpPr>
          <p:spPr>
            <a:xfrm rot="16200000">
              <a:off x="4189030" y="1586667"/>
              <a:ext cx="989373" cy="338554"/>
            </a:xfrm>
            <a:prstGeom prst="rect">
              <a:avLst/>
            </a:prstGeom>
            <a:noFill/>
          </p:spPr>
          <p:txBody>
            <a:bodyPr wrap="none" rtlCol="0">
              <a:spAutoFit/>
            </a:bodyPr>
            <a:lstStyle/>
            <a:p>
              <a:r>
                <a:rPr lang="en-US" sz="1600" dirty="0">
                  <a:latin typeface="Times New Roman" pitchFamily="18" charset="0"/>
                  <a:cs typeface="Times New Roman" pitchFamily="18" charset="0"/>
                </a:rPr>
                <a:t>Drive (V)</a:t>
              </a:r>
            </a:p>
          </p:txBody>
        </p:sp>
      </p:grpSp>
      <p:grpSp>
        <p:nvGrpSpPr>
          <p:cNvPr id="19" name="Group 18"/>
          <p:cNvGrpSpPr/>
          <p:nvPr/>
        </p:nvGrpSpPr>
        <p:grpSpPr>
          <a:xfrm>
            <a:off x="581335" y="3796970"/>
            <a:ext cx="3845752" cy="2391209"/>
            <a:chOff x="581335" y="3796970"/>
            <a:chExt cx="3845752" cy="2391209"/>
          </a:xfrm>
        </p:grpSpPr>
        <p:pic>
          <p:nvPicPr>
            <p:cNvPr id="6" name="Picture 5">
              <a:extLst>
                <a:ext uri="{FF2B5EF4-FFF2-40B4-BE49-F238E27FC236}">
                  <a16:creationId xmlns:a16="http://schemas.microsoft.com/office/drawing/2014/main" id="{7E58C216-0255-CEA8-030F-EA57D82FD068}"/>
                </a:ext>
              </a:extLst>
            </p:cNvPr>
            <p:cNvPicPr>
              <a:picLocks noChangeAspect="1"/>
            </p:cNvPicPr>
            <p:nvPr/>
          </p:nvPicPr>
          <p:blipFill>
            <a:blip r:embed="rId5"/>
            <a:srcRect l="1953" t="6945"/>
            <a:stretch>
              <a:fillRect/>
            </a:stretch>
          </p:blipFill>
          <p:spPr>
            <a:xfrm>
              <a:off x="897404" y="3796970"/>
              <a:ext cx="3529683" cy="2243228"/>
            </a:xfrm>
            <a:prstGeom prst="rect">
              <a:avLst/>
            </a:prstGeom>
          </p:spPr>
        </p:pic>
        <p:sp>
          <p:nvSpPr>
            <p:cNvPr id="14" name="TextBox 13"/>
            <p:cNvSpPr txBox="1"/>
            <p:nvPr/>
          </p:nvSpPr>
          <p:spPr>
            <a:xfrm>
              <a:off x="1972654" y="5849625"/>
              <a:ext cx="1041439" cy="338554"/>
            </a:xfrm>
            <a:prstGeom prst="rect">
              <a:avLst/>
            </a:prstGeom>
            <a:noFill/>
          </p:spPr>
          <p:txBody>
            <a:bodyPr wrap="none" rtlCol="0">
              <a:spAutoFit/>
            </a:bodyPr>
            <a:lstStyle/>
            <a:p>
              <a:r>
                <a:rPr lang="en-US" sz="1600" dirty="0">
                  <a:latin typeface="Times New Roman" pitchFamily="18" charset="0"/>
                  <a:cs typeface="Times New Roman" pitchFamily="18" charset="0"/>
                </a:rPr>
                <a:t>Time (ms)</a:t>
              </a:r>
            </a:p>
          </p:txBody>
        </p:sp>
        <p:sp>
          <p:nvSpPr>
            <p:cNvPr id="15" name="TextBox 14"/>
            <p:cNvSpPr txBox="1"/>
            <p:nvPr/>
          </p:nvSpPr>
          <p:spPr>
            <a:xfrm rot="16200000">
              <a:off x="230277" y="4628971"/>
              <a:ext cx="1040670" cy="338554"/>
            </a:xfrm>
            <a:prstGeom prst="rect">
              <a:avLst/>
            </a:prstGeom>
            <a:noFill/>
          </p:spPr>
          <p:txBody>
            <a:bodyPr wrap="none" rtlCol="0">
              <a:spAutoFit/>
            </a:bodyPr>
            <a:lstStyle/>
            <a:p>
              <a:r>
                <a:rPr lang="en-US" sz="1600" dirty="0">
                  <a:latin typeface="Times New Roman" pitchFamily="18" charset="0"/>
                  <a:cs typeface="Times New Roman" pitchFamily="18" charset="0"/>
                </a:rPr>
                <a:t>Disp.(µm)</a:t>
              </a:r>
            </a:p>
          </p:txBody>
        </p:sp>
      </p:grpSp>
      <p:grpSp>
        <p:nvGrpSpPr>
          <p:cNvPr id="18" name="Group 17"/>
          <p:cNvGrpSpPr/>
          <p:nvPr/>
        </p:nvGrpSpPr>
        <p:grpSpPr>
          <a:xfrm>
            <a:off x="4610135" y="3790171"/>
            <a:ext cx="3818065" cy="2408335"/>
            <a:chOff x="4353755" y="3790171"/>
            <a:chExt cx="3818065" cy="2408335"/>
          </a:xfrm>
        </p:grpSpPr>
        <p:pic>
          <p:nvPicPr>
            <p:cNvPr id="7" name="Picture 6">
              <a:extLst>
                <a:ext uri="{FF2B5EF4-FFF2-40B4-BE49-F238E27FC236}">
                  <a16:creationId xmlns:a16="http://schemas.microsoft.com/office/drawing/2014/main" id="{19EEAADE-BAAF-3AE0-CAE0-73027C2DB31C}"/>
                </a:ext>
              </a:extLst>
            </p:cNvPr>
            <p:cNvPicPr>
              <a:picLocks noChangeAspect="1"/>
            </p:cNvPicPr>
            <p:nvPr/>
          </p:nvPicPr>
          <p:blipFill>
            <a:blip r:embed="rId6"/>
            <a:srcRect l="1988" t="6663" b="5065"/>
            <a:stretch>
              <a:fillRect/>
            </a:stretch>
          </p:blipFill>
          <p:spPr>
            <a:xfrm>
              <a:off x="4643384" y="3790171"/>
              <a:ext cx="3528436" cy="2127935"/>
            </a:xfrm>
            <a:prstGeom prst="rect">
              <a:avLst/>
            </a:prstGeom>
          </p:spPr>
        </p:pic>
        <p:sp>
          <p:nvSpPr>
            <p:cNvPr id="16" name="TextBox 15"/>
            <p:cNvSpPr txBox="1"/>
            <p:nvPr/>
          </p:nvSpPr>
          <p:spPr>
            <a:xfrm>
              <a:off x="5739925" y="5859952"/>
              <a:ext cx="1479892" cy="338554"/>
            </a:xfrm>
            <a:prstGeom prst="rect">
              <a:avLst/>
            </a:prstGeom>
            <a:noFill/>
          </p:spPr>
          <p:txBody>
            <a:bodyPr wrap="none" rtlCol="0">
              <a:spAutoFit/>
            </a:bodyPr>
            <a:lstStyle/>
            <a:p>
              <a:r>
                <a:rPr lang="en-US" sz="1600" dirty="0">
                  <a:latin typeface="Times New Roman" pitchFamily="18" charset="0"/>
                  <a:cs typeface="Times New Roman" pitchFamily="18" charset="0"/>
                </a:rPr>
                <a:t>Frequency (Hz)</a:t>
              </a:r>
            </a:p>
          </p:txBody>
        </p:sp>
        <p:sp>
          <p:nvSpPr>
            <p:cNvPr id="17" name="TextBox 16"/>
            <p:cNvSpPr txBox="1"/>
            <p:nvPr/>
          </p:nvSpPr>
          <p:spPr>
            <a:xfrm rot="16200000">
              <a:off x="4005422" y="4653184"/>
              <a:ext cx="1035220" cy="338554"/>
            </a:xfrm>
            <a:prstGeom prst="rect">
              <a:avLst/>
            </a:prstGeom>
            <a:noFill/>
          </p:spPr>
          <p:txBody>
            <a:bodyPr wrap="none" rtlCol="0">
              <a:spAutoFit/>
            </a:bodyPr>
            <a:lstStyle/>
            <a:p>
              <a:r>
                <a:rPr lang="en-US" sz="1600" dirty="0">
                  <a:latin typeface="Times New Roman" pitchFamily="18" charset="0"/>
                  <a:cs typeface="Times New Roman" pitchFamily="18" charset="0"/>
                </a:rPr>
                <a:t>FFT Amp.</a:t>
              </a:r>
            </a:p>
          </p:txBody>
        </p:sp>
      </p:grpSp>
      <p:cxnSp>
        <p:nvCxnSpPr>
          <p:cNvPr id="21" name="Straight Arrow Connector 20"/>
          <p:cNvCxnSpPr/>
          <p:nvPr/>
        </p:nvCxnSpPr>
        <p:spPr>
          <a:xfrm rot="10800000" flipV="1">
            <a:off x="4443815" y="3213222"/>
            <a:ext cx="1410055" cy="581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78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C754701-D4B8-8507-7A7A-34B85BE81FB8}"/>
              </a:ext>
            </a:extLst>
          </p:cNvPr>
          <p:cNvSpPr txBox="1">
            <a:spLocks noChangeArrowheads="1"/>
          </p:cNvSpPr>
          <p:nvPr/>
        </p:nvSpPr>
        <p:spPr>
          <a:xfrm>
            <a:off x="7620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accent2"/>
                </a:solidFill>
                <a:effectLst/>
                <a:uLnTx/>
                <a:uFillTx/>
                <a:latin typeface="Times New Roman" pitchFamily="18" charset="0"/>
                <a:ea typeface="+mj-ea"/>
                <a:cs typeface="Times New Roman" pitchFamily="18" charset="0"/>
              </a:rPr>
              <a:t>Acknowledgements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Rectangle 3">
            <a:extLst>
              <a:ext uri="{FF2B5EF4-FFF2-40B4-BE49-F238E27FC236}">
                <a16:creationId xmlns:a16="http://schemas.microsoft.com/office/drawing/2014/main" id="{F2DB681B-4463-8FE4-BBE3-8F62BF5091DC}"/>
              </a:ext>
            </a:extLst>
          </p:cNvPr>
          <p:cNvSpPr txBox="1">
            <a:spLocks noChangeArrowheads="1"/>
          </p:cNvSpPr>
          <p:nvPr/>
        </p:nvSpPr>
        <p:spPr bwMode="auto">
          <a:xfrm>
            <a:off x="7620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1200"/>
              </a:spcBef>
              <a:defRPr/>
            </a:pPr>
            <a:r>
              <a:rPr lang="en-US" sz="2000" i="1" kern="0" dirty="0">
                <a:sym typeface="Symbol" panose="05050102010706020507" pitchFamily="18" charset="2"/>
              </a:rPr>
              <a:t>The authors would like to thank </a:t>
            </a:r>
          </a:p>
          <a:p>
            <a:pPr marL="0" lvl="1" algn="just">
              <a:spcBef>
                <a:spcPts val="1200"/>
              </a:spcBef>
              <a:defRPr/>
            </a:pPr>
            <a:endParaRPr lang="en-US" sz="2000" i="1" kern="0" dirty="0">
              <a:sym typeface="Symbol" panose="05050102010706020507" pitchFamily="18" charset="2"/>
            </a:endParaRPr>
          </a:p>
          <a:p>
            <a:pPr lvl="1" algn="just">
              <a:spcBef>
                <a:spcPts val="1200"/>
              </a:spcBef>
              <a:tabLst>
                <a:tab pos="6858000" algn="r"/>
              </a:tabLst>
              <a:defRPr/>
            </a:pPr>
            <a:r>
              <a:rPr lang="en-US" sz="2000" i="1" kern="0" dirty="0">
                <a:sym typeface="Symbol" panose="05050102010706020507" pitchFamily="18" charset="2"/>
              </a:rPr>
              <a:t>Polytec GmbH 	(</a:t>
            </a:r>
            <a:r>
              <a:rPr lang="en-US" sz="2000" i="1" kern="0" dirty="0">
                <a:solidFill>
                  <a:srgbClr val="0000FF"/>
                </a:solidFill>
                <a:sym typeface="Symbol" panose="05050102010706020507" pitchFamily="18" charset="2"/>
              </a:rPr>
              <a:t>https://www.polytec.com/us/</a:t>
            </a:r>
            <a:r>
              <a:rPr lang="en-US" sz="2000" i="1" kern="0" dirty="0">
                <a:sym typeface="Symbol" panose="05050102010706020507" pitchFamily="18" charset="2"/>
              </a:rPr>
              <a:t>)</a:t>
            </a:r>
            <a:endParaRPr lang="en-US" sz="2000" i="1" kern="0" dirty="0">
              <a:solidFill>
                <a:srgbClr val="0000FF"/>
              </a:solidFill>
              <a:sym typeface="Symbol" panose="05050102010706020507" pitchFamily="18" charset="2"/>
            </a:endParaRPr>
          </a:p>
          <a:p>
            <a:pPr lvl="1" algn="just">
              <a:spcBef>
                <a:spcPts val="1200"/>
              </a:spcBef>
              <a:tabLst>
                <a:tab pos="6858000" algn="r"/>
              </a:tabLst>
              <a:defRPr/>
            </a:pPr>
            <a:r>
              <a:rPr lang="en-US" sz="2000" i="1" kern="0" dirty="0">
                <a:sym typeface="Symbol" panose="05050102010706020507" pitchFamily="18" charset="2"/>
              </a:rPr>
              <a:t>Linkam Scientific Instruments 	(</a:t>
            </a:r>
            <a:r>
              <a:rPr lang="en-US" sz="2000" i="1" kern="0" dirty="0">
                <a:solidFill>
                  <a:srgbClr val="0000FF"/>
                </a:solidFill>
                <a:sym typeface="Symbol" panose="05050102010706020507" pitchFamily="18" charset="2"/>
              </a:rPr>
              <a:t>https://www.linkam.co.uk/</a:t>
            </a:r>
            <a:r>
              <a:rPr lang="en-US" sz="2000" i="1" kern="0" dirty="0">
                <a:sym typeface="Symbol" panose="05050102010706020507" pitchFamily="18" charset="2"/>
              </a:rPr>
              <a:t>)</a:t>
            </a:r>
            <a:endParaRPr lang="en-US" sz="2000" i="1" kern="0" dirty="0">
              <a:solidFill>
                <a:srgbClr val="0000FF"/>
              </a:solidFill>
              <a:sym typeface="Symbol" panose="05050102010706020507" pitchFamily="18" charset="2"/>
            </a:endParaRPr>
          </a:p>
          <a:p>
            <a:pPr marL="0" lvl="1" algn="just">
              <a:spcBef>
                <a:spcPts val="1200"/>
              </a:spcBef>
              <a:tabLst>
                <a:tab pos="6858000" algn="r"/>
              </a:tabLst>
              <a:defRPr/>
            </a:pPr>
            <a:endParaRPr lang="en-US" sz="2000" i="1" kern="0" dirty="0">
              <a:sym typeface="Symbol" panose="05050102010706020507" pitchFamily="18" charset="2"/>
            </a:endParaRPr>
          </a:p>
          <a:p>
            <a:pPr marL="0" lvl="1" algn="just">
              <a:spcBef>
                <a:spcPts val="1200"/>
              </a:spcBef>
              <a:tabLst>
                <a:tab pos="6858000" algn="r"/>
              </a:tabLst>
              <a:defRPr/>
            </a:pPr>
            <a:r>
              <a:rPr lang="en-US" sz="2000" i="1" kern="0" dirty="0">
                <a:sym typeface="Symbol" panose="05050102010706020507" pitchFamily="18" charset="2"/>
              </a:rPr>
              <a:t>for their assistance in this evaluation.</a:t>
            </a:r>
          </a:p>
          <a:p>
            <a:pPr marL="0" lvl="1" algn="just">
              <a:spcBef>
                <a:spcPts val="1200"/>
              </a:spcBef>
              <a:defRPr/>
            </a:pPr>
            <a:endParaRPr lang="en-US" sz="2000" i="1" kern="0" dirty="0"/>
          </a:p>
        </p:txBody>
      </p:sp>
    </p:spTree>
    <p:extLst>
      <p:ext uri="{BB962C8B-B14F-4D97-AF65-F5344CB8AC3E}">
        <p14:creationId xmlns:p14="http://schemas.microsoft.com/office/powerpoint/2010/main" val="265484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762120" y="304920"/>
            <a:ext cx="7772040" cy="685440"/>
          </a:xfrm>
          <a:prstGeom prst="rect">
            <a:avLst/>
          </a:prstGeom>
          <a:noFill/>
          <a:ln w="9360">
            <a:noFill/>
          </a:ln>
        </p:spPr>
        <p:txBody>
          <a:bodyPr anchor="ctr">
            <a:noAutofit/>
          </a:bodyPr>
          <a:lstStyle/>
          <a:p>
            <a:pPr algn="ctr">
              <a:lnSpc>
                <a:spcPct val="100000"/>
              </a:lnSpc>
            </a:pPr>
            <a:r>
              <a:rPr lang="en-US" sz="4400" strike="noStrike" spc="-1" dirty="0">
                <a:solidFill>
                  <a:srgbClr val="0000FF"/>
                </a:solidFill>
                <a:latin typeface="Times New Roman"/>
              </a:rPr>
              <a:t>Outline</a:t>
            </a:r>
          </a:p>
        </p:txBody>
      </p:sp>
      <p:sp>
        <p:nvSpPr>
          <p:cNvPr id="4" name="TextShape 2">
            <a:extLst>
              <a:ext uri="{FF2B5EF4-FFF2-40B4-BE49-F238E27FC236}">
                <a16:creationId xmlns:a16="http://schemas.microsoft.com/office/drawing/2014/main" id="{FD9DDE2F-A6DE-E538-E880-A5378F3D6F69}"/>
              </a:ext>
            </a:extLst>
          </p:cNvPr>
          <p:cNvSpPr txBox="1"/>
          <p:nvPr/>
        </p:nvSpPr>
        <p:spPr>
          <a:xfrm>
            <a:off x="685800" y="1219320"/>
            <a:ext cx="7924320" cy="4876560"/>
          </a:xfrm>
          <a:prstGeom prst="rect">
            <a:avLst/>
          </a:prstGeom>
          <a:noFill/>
          <a:ln w="9360">
            <a:noFill/>
          </a:ln>
        </p:spPr>
        <p:txBody>
          <a:bodyPr>
            <a:noAutofit/>
          </a:bodyPr>
          <a:lstStyle/>
          <a:p>
            <a:pPr marL="288925" marR="0" indent="-285750" algn="just">
              <a:spcBef>
                <a:spcPts val="240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Problem Statement</a:t>
            </a:r>
          </a:p>
          <a:p>
            <a:pPr marL="288925" marR="0" indent="-285750" algn="just">
              <a:spcBef>
                <a:spcPts val="2400"/>
              </a:spcBef>
              <a:spcAft>
                <a:spcPts val="0"/>
              </a:spcAft>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Introduction</a:t>
            </a:r>
          </a:p>
          <a:p>
            <a:pPr marL="746125" lvl="1" indent="-285750" algn="just">
              <a:spcBef>
                <a:spcPts val="600"/>
              </a:spcBef>
              <a:buFont typeface="Wingdings" panose="05000000000000000000" pitchFamily="2" charset="2"/>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Presenter</a:t>
            </a:r>
          </a:p>
          <a:p>
            <a:pPr marL="746125" lvl="1" indent="-285750" algn="just">
              <a:spcBef>
                <a:spcPts val="600"/>
              </a:spcBef>
              <a:buFont typeface="Wingdings" panose="05000000000000000000" pitchFamily="2" charset="2"/>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Tester</a:t>
            </a:r>
          </a:p>
          <a:p>
            <a:pPr marL="746125" lvl="1" indent="-285750" algn="just">
              <a:spcBef>
                <a:spcPts val="600"/>
              </a:spcBef>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Accessories</a:t>
            </a:r>
          </a:p>
          <a:p>
            <a:pPr marL="746125" lvl="1" indent="-285750" algn="just">
              <a:spcBef>
                <a:spcPts val="600"/>
              </a:spcBef>
              <a:buFont typeface="Wingdings" panose="05000000000000000000" pitchFamily="2" charset="2"/>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Software</a:t>
            </a:r>
          </a:p>
          <a:p>
            <a:pPr marL="288925" indent="-285750" algn="just">
              <a:spcBef>
                <a:spcPts val="600"/>
              </a:spcBef>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Know your test environment</a:t>
            </a:r>
          </a:p>
          <a:p>
            <a:pPr marL="288925" indent="-285750" algn="just">
              <a:spcBef>
                <a:spcPts val="600"/>
              </a:spcBef>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Measure your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pMEMS</a:t>
            </a:r>
            <a:r>
              <a:rPr lang="en-US" sz="2400" dirty="0">
                <a:latin typeface="Times New Roman" panose="02020603050405020304" pitchFamily="18" charset="0"/>
                <a:ea typeface="Calibri" panose="020F0502020204030204" pitchFamily="34" charset="0"/>
                <a:cs typeface="Times New Roman" panose="02020603050405020304" pitchFamily="18" charset="0"/>
              </a:rPr>
              <a:t> characteristics</a:t>
            </a:r>
          </a:p>
          <a:p>
            <a:pPr marL="288925" indent="-285750" algn="just">
              <a:spcBef>
                <a:spcPts val="600"/>
              </a:spcBef>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Publish (academic)…or produce (industry) </a:t>
            </a:r>
          </a:p>
          <a:p>
            <a:pPr marL="288925" indent="-285750" algn="just">
              <a:spcBef>
                <a:spcPts val="600"/>
              </a:spcBef>
              <a:buFont typeface="Wingdings" panose="05000000000000000000" pitchFamily="2" charset="2"/>
              <a:buChar char="Ø"/>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ABEA35C8-66B0-CF40-9783-6C7D6A22EFD8}"/>
              </a:ext>
            </a:extLst>
          </p:cNvPr>
          <p:cNvSpPr txBox="1"/>
          <p:nvPr/>
        </p:nvSpPr>
        <p:spPr>
          <a:xfrm>
            <a:off x="685980" y="437270"/>
            <a:ext cx="7772040" cy="685440"/>
          </a:xfrm>
          <a:prstGeom prst="rect">
            <a:avLst/>
          </a:prstGeom>
          <a:noFill/>
          <a:ln w="9360">
            <a:noFill/>
          </a:ln>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4400" spc="-1" dirty="0">
                <a:solidFill>
                  <a:srgbClr val="3333CC"/>
                </a:solidFill>
                <a:latin typeface="Times New Roman"/>
              </a:rPr>
              <a:t>Publish or Produce your Results</a:t>
            </a:r>
            <a:endParaRPr lang="en-US" sz="4400" b="0" strike="noStrike" spc="-1" dirty="0">
              <a:solidFill>
                <a:srgbClr val="000000"/>
              </a:solidFill>
              <a:latin typeface="Times New Roman"/>
            </a:endParaRPr>
          </a:p>
        </p:txBody>
      </p:sp>
      <p:sp>
        <p:nvSpPr>
          <p:cNvPr id="3" name="Content Placeholder 2">
            <a:extLst>
              <a:ext uri="{FF2B5EF4-FFF2-40B4-BE49-F238E27FC236}">
                <a16:creationId xmlns:a16="http://schemas.microsoft.com/office/drawing/2014/main" id="{01FC614D-28D9-05DA-FC14-CECEAA52F510}"/>
              </a:ext>
            </a:extLst>
          </p:cNvPr>
          <p:cNvSpPr txBox="1">
            <a:spLocks/>
          </p:cNvSpPr>
          <p:nvPr/>
        </p:nvSpPr>
        <p:spPr>
          <a:xfrm>
            <a:off x="762000" y="1354347"/>
            <a:ext cx="7620000" cy="482261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A Radiant </a:t>
            </a:r>
            <a:r>
              <a:rPr lang="en-US" dirty="0" err="1"/>
              <a:t>piezoMEMS</a:t>
            </a:r>
            <a:r>
              <a:rPr lang="en-US" dirty="0"/>
              <a:t> Analyzer coupled with a </a:t>
            </a:r>
            <a:br>
              <a:rPr lang="en-US" dirty="0"/>
            </a:br>
            <a:r>
              <a:rPr lang="en-US" dirty="0" err="1"/>
              <a:t>Polytec</a:t>
            </a:r>
            <a:r>
              <a:rPr lang="en-US" dirty="0"/>
              <a:t> laser vibrometer will measure not just </a:t>
            </a:r>
            <a:br>
              <a:rPr lang="en-US" dirty="0"/>
            </a:br>
            <a:r>
              <a:rPr lang="en-US" dirty="0"/>
              <a:t>your </a:t>
            </a:r>
            <a:r>
              <a:rPr lang="en-US" dirty="0" err="1"/>
              <a:t>piezoMEMS</a:t>
            </a:r>
            <a:r>
              <a:rPr lang="en-US" dirty="0"/>
              <a:t> device, but also the </a:t>
            </a:r>
            <a:br>
              <a:rPr lang="en-US" dirty="0"/>
            </a:br>
            <a:r>
              <a:rPr lang="en-US" dirty="0"/>
              <a:t>environment of your test.  </a:t>
            </a:r>
          </a:p>
          <a:p>
            <a:pPr>
              <a:buFont typeface="Wingdings" panose="05000000000000000000" pitchFamily="2" charset="2"/>
              <a:buChar char="Ø"/>
            </a:pPr>
            <a:endParaRPr lang="en-US" dirty="0"/>
          </a:p>
          <a:p>
            <a:pPr>
              <a:buFont typeface="Wingdings" panose="05000000000000000000" pitchFamily="2" charset="2"/>
              <a:buChar char="Ø"/>
            </a:pPr>
            <a:r>
              <a:rPr lang="en-US" dirty="0"/>
              <a:t>Reduce electrical and mechanical noise sources</a:t>
            </a:r>
          </a:p>
          <a:p>
            <a:pPr>
              <a:buFont typeface="Wingdings" panose="05000000000000000000" pitchFamily="2" charset="2"/>
              <a:buChar char="Ø"/>
            </a:pPr>
            <a:endParaRPr lang="en-US" dirty="0"/>
          </a:p>
          <a:p>
            <a:pPr>
              <a:buFont typeface="Wingdings" panose="05000000000000000000" pitchFamily="2" charset="2"/>
              <a:buChar char="Ø"/>
            </a:pPr>
            <a:r>
              <a:rPr lang="en-US" dirty="0"/>
              <a:t>Run your cleanest practical test possible</a:t>
            </a:r>
          </a:p>
          <a:p>
            <a:pPr>
              <a:buFont typeface="Wingdings" panose="05000000000000000000" pitchFamily="2" charset="2"/>
              <a:buChar char="Ø"/>
            </a:pPr>
            <a:endParaRPr lang="en-US" dirty="0"/>
          </a:p>
          <a:p>
            <a:pPr>
              <a:buFont typeface="Wingdings" panose="05000000000000000000" pitchFamily="2" charset="2"/>
              <a:buChar char="Ø"/>
            </a:pPr>
            <a:r>
              <a:rPr lang="en-US" dirty="0"/>
              <a:t>Averaging can improve results</a:t>
            </a:r>
          </a:p>
          <a:p>
            <a:pPr>
              <a:buFont typeface="Wingdings" panose="05000000000000000000" pitchFamily="2" charset="2"/>
              <a:buChar char="Ø"/>
            </a:pPr>
            <a:endParaRPr lang="en-US" dirty="0"/>
          </a:p>
          <a:p>
            <a:pPr>
              <a:buFont typeface="Wingdings" panose="05000000000000000000" pitchFamily="2" charset="2"/>
              <a:buChar char="Ø"/>
            </a:pPr>
            <a:r>
              <a:rPr lang="en-US" dirty="0"/>
              <a:t>All of this can be done within Vision and the Advanced Piezoelectric tasks…no exporting data required.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7074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67286"/>
            <a:ext cx="7772040" cy="1142640"/>
          </a:xfrm>
        </p:spPr>
        <p:txBody>
          <a:bodyPr/>
          <a:lstStyle/>
          <a:p>
            <a:r>
              <a:rPr lang="en-US" dirty="0">
                <a:solidFill>
                  <a:srgbClr val="0000FF"/>
                </a:solidFill>
                <a:latin typeface="Times New Roman" pitchFamily="18" charset="0"/>
                <a:cs typeface="Times New Roman" pitchFamily="18" charset="0"/>
              </a:rPr>
              <a:t>Extra Slides</a:t>
            </a:r>
          </a:p>
        </p:txBody>
      </p:sp>
    </p:spTree>
    <p:extLst>
      <p:ext uri="{BB962C8B-B14F-4D97-AF65-F5344CB8AC3E}">
        <p14:creationId xmlns:p14="http://schemas.microsoft.com/office/powerpoint/2010/main" val="247424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 1 Impulse Response">
            <a:extLst>
              <a:ext uri="{FF2B5EF4-FFF2-40B4-BE49-F238E27FC236}">
                <a16:creationId xmlns:a16="http://schemas.microsoft.com/office/drawing/2014/main" id="{E4A6EC7D-7D17-8D84-F036-52FCBB5E1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03" y="4128177"/>
            <a:ext cx="2302386" cy="2302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igure 2 Resonance">
            <a:extLst>
              <a:ext uri="{FF2B5EF4-FFF2-40B4-BE49-F238E27FC236}">
                <a16:creationId xmlns:a16="http://schemas.microsoft.com/office/drawing/2014/main" id="{7580A861-BACF-68FB-ABBA-5286A7522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28176"/>
            <a:ext cx="2302387" cy="23023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B542BD-14CA-6D30-684E-FABCF8F1A05E}"/>
              </a:ext>
            </a:extLst>
          </p:cNvPr>
          <p:cNvSpPr txBox="1"/>
          <p:nvPr/>
        </p:nvSpPr>
        <p:spPr>
          <a:xfrm>
            <a:off x="718610" y="883163"/>
            <a:ext cx="7466165" cy="38779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Abstract: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To determine the performance envelope of thin film </a:t>
            </a:r>
            <a:r>
              <a:rPr kumimoji="0" lang="en-US" altLang="en-US" sz="1200" b="0" i="0" u="none" strike="noStrike" cap="none" normalizeH="0" baseline="0" dirty="0" err="1">
                <a:ln>
                  <a:noFill/>
                </a:ln>
                <a:solidFill>
                  <a:schemeClr val="tx1"/>
                </a:solidFill>
                <a:effectLst/>
                <a:latin typeface="Arial" panose="020B0604020202020204" pitchFamily="34" charset="0"/>
              </a:rPr>
              <a:t>piezoMEMS</a:t>
            </a:r>
            <a:r>
              <a:rPr kumimoji="0" lang="en-US" altLang="en-US" sz="1200" b="0" i="0" u="none" strike="noStrike" cap="none" normalizeH="0" baseline="0" dirty="0">
                <a:ln>
                  <a:noFill/>
                </a:ln>
                <a:solidFill>
                  <a:schemeClr val="tx1"/>
                </a:solidFill>
                <a:effectLst/>
                <a:latin typeface="Arial" panose="020B0604020202020204" pitchFamily="34" charset="0"/>
              </a:rPr>
              <a:t> devices or verify their operation, electrical and mechanical components must be characterized individually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then their combined electromechanical functionality tested. For this purpose, the authors have constructed a unique test system with supporting instrumentation, sensors,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and software that allows automated testing of complex </a:t>
            </a:r>
            <a:r>
              <a:rPr kumimoji="0" lang="en-US" altLang="en-US" sz="1200" b="0" i="0" u="none" strike="noStrike" cap="none" normalizeH="0" baseline="0" dirty="0" err="1">
                <a:ln>
                  <a:noFill/>
                </a:ln>
                <a:solidFill>
                  <a:schemeClr val="tx1"/>
                </a:solidFill>
                <a:effectLst/>
                <a:latin typeface="Arial" panose="020B0604020202020204" pitchFamily="34" charset="0"/>
              </a:rPr>
              <a:t>piezoMEMS</a:t>
            </a:r>
            <a:r>
              <a:rPr kumimoji="0" lang="en-US" altLang="en-US" sz="1200" b="0" i="0" u="none" strike="noStrike" cap="none" normalizeH="0" baseline="0" dirty="0">
                <a:ln>
                  <a:noFill/>
                </a:ln>
                <a:solidFill>
                  <a:schemeClr val="tx1"/>
                </a:solidFill>
                <a:effectLst/>
                <a:latin typeface="Arial" panose="020B0604020202020204" pitchFamily="34" charset="0"/>
              </a:rPr>
              <a:t> over temperature (-195°C to 600°C). The system combines a laser doppler vibrometer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(0.3 </a:t>
            </a:r>
            <a:r>
              <a:rPr kumimoji="0" lang="en-US" altLang="en-US" sz="1200" b="0" i="0" u="none" strike="noStrike" cap="none" normalizeH="0" baseline="0" dirty="0" err="1">
                <a:ln>
                  <a:noFill/>
                </a:ln>
                <a:solidFill>
                  <a:schemeClr val="tx1"/>
                </a:solidFill>
                <a:effectLst/>
                <a:latin typeface="Arial" panose="020B0604020202020204" pitchFamily="34" charset="0"/>
              </a:rPr>
              <a:t>Ångstrom</a:t>
            </a:r>
            <a:r>
              <a:rPr kumimoji="0" lang="en-US" altLang="en-US" sz="1200" b="0" i="0" u="none" strike="noStrike" cap="none" normalizeH="0" baseline="0" dirty="0">
                <a:ln>
                  <a:noFill/>
                </a:ln>
                <a:solidFill>
                  <a:schemeClr val="tx1"/>
                </a:solidFill>
                <a:effectLst/>
                <a:latin typeface="Arial" panose="020B0604020202020204" pitchFamily="34" charset="0"/>
              </a:rPr>
              <a:t> resolution) with an intelligent multiplexer circuit card to analyze the Device Under Test in a small temperature chamber or on a probe station.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Integrated software captures the electrical response and mechanical motion from multiple devices on a single die while controlling temperature (if the optional temperature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chamber is used). The authors will describe standardized tests that identify fundamental parameters of a </a:t>
            </a:r>
            <a:r>
              <a:rPr kumimoji="0" lang="en-US" altLang="en-US" sz="1200" b="0" i="0" u="none" strike="noStrike" cap="none" normalizeH="0" baseline="0" dirty="0" err="1">
                <a:ln>
                  <a:noFill/>
                </a:ln>
                <a:solidFill>
                  <a:schemeClr val="tx1"/>
                </a:solidFill>
                <a:effectLst/>
                <a:latin typeface="Arial" panose="020B0604020202020204" pitchFamily="34" charset="0"/>
              </a:rPr>
              <a:t>piezoMEMS</a:t>
            </a:r>
            <a:r>
              <a:rPr kumimoji="0" lang="en-US" altLang="en-US" sz="1200" b="0" i="0" u="none" strike="noStrike" cap="none" normalizeH="0" baseline="0" dirty="0">
                <a:ln>
                  <a:noFill/>
                </a:ln>
                <a:solidFill>
                  <a:schemeClr val="tx1"/>
                </a:solidFill>
                <a:effectLst/>
                <a:latin typeface="Arial" panose="020B0604020202020204" pitchFamily="34" charset="0"/>
              </a:rPr>
              <a:t>. The electrical properties of the capacitors are first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evaluated for yield and uniformity. Those capacitors are then electrically poled to allow actuation of mechanical members to measure large signal, low frequency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electromechanical displacements. The impulse response induces ring-down which reveals resonant frequencies of the mechanical members (Figure 1). Ring-up driven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 small continuous sinusoid (Figure 2) can establish the quality factor and displacement amplitudes at resonance.</a:t>
            </a:r>
          </a:p>
          <a:p>
            <a:endParaRPr lang="en-US" dirty="0"/>
          </a:p>
        </p:txBody>
      </p:sp>
    </p:spTree>
    <p:extLst>
      <p:ext uri="{BB962C8B-B14F-4D97-AF65-F5344CB8AC3E}">
        <p14:creationId xmlns:p14="http://schemas.microsoft.com/office/powerpoint/2010/main" val="426338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73578EB-0A48-D18F-8544-6057B76B191B}"/>
              </a:ext>
            </a:extLst>
          </p:cNvPr>
          <p:cNvPicPr>
            <a:picLocks noChangeAspect="1" noChangeArrowheads="1"/>
          </p:cNvPicPr>
          <p:nvPr/>
        </p:nvPicPr>
        <p:blipFill>
          <a:blip r:embed="rId2" cstate="print"/>
          <a:srcRect/>
          <a:stretch>
            <a:fillRect/>
          </a:stretch>
        </p:blipFill>
        <p:spPr bwMode="auto">
          <a:xfrm>
            <a:off x="2044703" y="3992656"/>
            <a:ext cx="3733506" cy="1786129"/>
          </a:xfrm>
          <a:prstGeom prst="rect">
            <a:avLst/>
          </a:prstGeom>
          <a:noFill/>
          <a:ln w="9525">
            <a:noFill/>
            <a:miter lim="800000"/>
            <a:headEnd/>
            <a:tailEnd/>
          </a:ln>
        </p:spPr>
      </p:pic>
      <p:sp>
        <p:nvSpPr>
          <p:cNvPr id="2" name="Title 1">
            <a:extLst>
              <a:ext uri="{FF2B5EF4-FFF2-40B4-BE49-F238E27FC236}">
                <a16:creationId xmlns:a16="http://schemas.microsoft.com/office/drawing/2014/main" id="{76AC45FE-C7A0-05E3-40BC-19C94266015C}"/>
              </a:ext>
            </a:extLst>
          </p:cNvPr>
          <p:cNvSpPr>
            <a:spLocks noGrp="1"/>
          </p:cNvSpPr>
          <p:nvPr>
            <p:ph type="title"/>
          </p:nvPr>
        </p:nvSpPr>
        <p:spPr/>
        <p:txBody>
          <a:bodyPr/>
          <a:lstStyle/>
          <a:p>
            <a:pPr algn="ctr"/>
            <a:r>
              <a:rPr lang="en-US" dirty="0">
                <a:solidFill>
                  <a:srgbClr val="0000FF"/>
                </a:solidFill>
                <a:latin typeface="Times New Roman" panose="02020603050405020304" pitchFamily="18" charset="0"/>
                <a:cs typeface="Times New Roman" panose="02020603050405020304" pitchFamily="18" charset="0"/>
              </a:rPr>
              <a:t>Problem Statement</a:t>
            </a:r>
          </a:p>
        </p:txBody>
      </p:sp>
      <p:sp>
        <p:nvSpPr>
          <p:cNvPr id="3" name="Content Placeholder 2">
            <a:extLst>
              <a:ext uri="{FF2B5EF4-FFF2-40B4-BE49-F238E27FC236}">
                <a16:creationId xmlns:a16="http://schemas.microsoft.com/office/drawing/2014/main" id="{44019B69-A35D-923E-8677-A7CB3061E0CB}"/>
              </a:ext>
            </a:extLst>
          </p:cNvPr>
          <p:cNvSpPr>
            <a:spLocks noGrp="1"/>
          </p:cNvSpPr>
          <p:nvPr>
            <p:ph idx="1"/>
          </p:nvPr>
        </p:nvSpPr>
        <p:spPr>
          <a:xfrm>
            <a:off x="685800" y="1649386"/>
            <a:ext cx="7772040" cy="2343270"/>
          </a:xfrm>
        </p:spPr>
        <p:txBody>
          <a:bodyPr/>
          <a:lstStyle/>
          <a:p>
            <a:pPr>
              <a:buFont typeface="Wingdings" pitchFamily="2" charset="2"/>
              <a:buChar char="Ø"/>
            </a:pPr>
            <a:r>
              <a:rPr lang="en-US" sz="2400" dirty="0"/>
              <a:t>Congratulations!  You’ve now produced a physical sample to provide empirical data to prove your theoretical concept.  However, </a:t>
            </a:r>
            <a:r>
              <a:rPr lang="en-US" sz="2400" dirty="0" err="1"/>
              <a:t>pMEMS</a:t>
            </a:r>
            <a:r>
              <a:rPr lang="en-US" sz="2400" dirty="0"/>
              <a:t> devices may be more complex to evaluate than standard piezoelectric or ferroelectric capacitors.  </a:t>
            </a:r>
          </a:p>
          <a:p>
            <a:pPr>
              <a:buFont typeface="Wingdings" pitchFamily="2" charset="2"/>
              <a:buChar char="Ø"/>
            </a:pPr>
            <a:r>
              <a:rPr lang="en-US" sz="2400" dirty="0"/>
              <a:t>Introducing…the “Device Under Test” or DUT</a:t>
            </a:r>
          </a:p>
        </p:txBody>
      </p:sp>
      <p:sp>
        <p:nvSpPr>
          <p:cNvPr id="4" name="TextBox 3">
            <a:extLst>
              <a:ext uri="{FF2B5EF4-FFF2-40B4-BE49-F238E27FC236}">
                <a16:creationId xmlns:a16="http://schemas.microsoft.com/office/drawing/2014/main" id="{E11666F1-D587-C35A-87D8-07A2A8C9346F}"/>
              </a:ext>
            </a:extLst>
          </p:cNvPr>
          <p:cNvSpPr txBox="1"/>
          <p:nvPr/>
        </p:nvSpPr>
        <p:spPr>
          <a:xfrm>
            <a:off x="1220091" y="5861620"/>
            <a:ext cx="5484258" cy="507831"/>
          </a:xfrm>
          <a:prstGeom prst="rect">
            <a:avLst/>
          </a:prstGeom>
          <a:noFill/>
        </p:spPr>
        <p:txBody>
          <a:bodyPr wrap="none" rtlCol="0">
            <a:spAutoFit/>
          </a:bodyPr>
          <a:lstStyle/>
          <a:p>
            <a:r>
              <a:rPr lang="en-US" sz="1350" dirty="0"/>
              <a:t>Radiant Technologies AFM Reference Membrane</a:t>
            </a:r>
          </a:p>
          <a:p>
            <a:r>
              <a:rPr lang="en-US" sz="1350" dirty="0"/>
              <a:t>A version of these are provided as reference devices in all our testers</a:t>
            </a:r>
          </a:p>
        </p:txBody>
      </p:sp>
    </p:spTree>
    <p:extLst>
      <p:ext uri="{BB962C8B-B14F-4D97-AF65-F5344CB8AC3E}">
        <p14:creationId xmlns:p14="http://schemas.microsoft.com/office/powerpoint/2010/main" val="16359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0CAE-AD3A-E504-556A-EBF357ED65FE}"/>
              </a:ext>
            </a:extLst>
          </p:cNvPr>
          <p:cNvSpPr>
            <a:spLocks noGrp="1"/>
          </p:cNvSpPr>
          <p:nvPr>
            <p:ph type="title"/>
          </p:nvPr>
        </p:nvSpPr>
        <p:spPr/>
        <p:txBody>
          <a:bodyPr/>
          <a:lstStyle/>
          <a:p>
            <a:pPr algn="ctr"/>
            <a:r>
              <a:rPr lang="en-US" dirty="0">
                <a:solidFill>
                  <a:srgbClr val="0000FF"/>
                </a:solidFill>
                <a:latin typeface="Times New Roman" panose="02020603050405020304" pitchFamily="18" charset="0"/>
                <a:cs typeface="Times New Roman" panose="02020603050405020304" pitchFamily="18" charset="0"/>
              </a:rPr>
              <a:t>Introductions</a:t>
            </a:r>
            <a:br>
              <a:rPr lang="en-US" dirty="0"/>
            </a:br>
            <a:endParaRPr lang="en-US" dirty="0"/>
          </a:p>
        </p:txBody>
      </p:sp>
      <p:sp>
        <p:nvSpPr>
          <p:cNvPr id="4" name="Content Placeholder 2">
            <a:extLst>
              <a:ext uri="{FF2B5EF4-FFF2-40B4-BE49-F238E27FC236}">
                <a16:creationId xmlns:a16="http://schemas.microsoft.com/office/drawing/2014/main" id="{CB082FA8-2283-0581-8D71-4DF5182AE583}"/>
              </a:ext>
            </a:extLst>
          </p:cNvPr>
          <p:cNvSpPr txBox="1">
            <a:spLocks/>
          </p:cNvSpPr>
          <p:nvPr/>
        </p:nvSpPr>
        <p:spPr>
          <a:xfrm>
            <a:off x="838200" y="1825625"/>
            <a:ext cx="73914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t>Michael McDaniel:  BSEE/MSEE.  36 years experience.  Industries ranging from telecommunications, earthmoving equipment, mining automation, motor controls, avionics, and now materials.  Roles include product development, advanced research, production and manufacturing support, project and product management.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Joined Radiant December 2021 to develop products and accessories to enable customer testing</a:t>
            </a:r>
          </a:p>
        </p:txBody>
      </p:sp>
    </p:spTree>
    <p:extLst>
      <p:ext uri="{BB962C8B-B14F-4D97-AF65-F5344CB8AC3E}">
        <p14:creationId xmlns:p14="http://schemas.microsoft.com/office/powerpoint/2010/main" val="414974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B22C-1B07-783E-45F9-39651B1969B8}"/>
              </a:ext>
            </a:extLst>
          </p:cNvPr>
          <p:cNvSpPr>
            <a:spLocks noGrp="1"/>
          </p:cNvSpPr>
          <p:nvPr>
            <p:ph type="title"/>
          </p:nvPr>
        </p:nvSpPr>
        <p:spPr>
          <a:xfrm>
            <a:off x="685800" y="165088"/>
            <a:ext cx="7772040" cy="1142640"/>
          </a:xfrm>
        </p:spPr>
        <p:txBody>
          <a:bodyPr/>
          <a:lstStyle/>
          <a:p>
            <a:pPr algn="ctr"/>
            <a:r>
              <a:rPr lang="en-US" dirty="0">
                <a:solidFill>
                  <a:srgbClr val="0000FF"/>
                </a:solidFill>
                <a:latin typeface="Times New Roman" panose="02020603050405020304" pitchFamily="18" charset="0"/>
                <a:cs typeface="Times New Roman" panose="02020603050405020304" pitchFamily="18" charset="0"/>
              </a:rPr>
              <a:t>Radiant </a:t>
            </a:r>
            <a:r>
              <a:rPr lang="en-US" dirty="0" err="1">
                <a:solidFill>
                  <a:srgbClr val="0000FF"/>
                </a:solidFill>
                <a:latin typeface="Times New Roman" panose="02020603050405020304" pitchFamily="18" charset="0"/>
                <a:cs typeface="Times New Roman" panose="02020603050405020304" pitchFamily="18" charset="0"/>
              </a:rPr>
              <a:t>pMEMS</a:t>
            </a:r>
            <a:r>
              <a:rPr lang="en-US" dirty="0">
                <a:solidFill>
                  <a:srgbClr val="0000FF"/>
                </a:solidFill>
                <a:latin typeface="Times New Roman" panose="02020603050405020304" pitchFamily="18" charset="0"/>
                <a:cs typeface="Times New Roman" panose="02020603050405020304" pitchFamily="18" charset="0"/>
              </a:rPr>
              <a:t> Analyzer</a:t>
            </a:r>
          </a:p>
        </p:txBody>
      </p:sp>
      <p:pic>
        <p:nvPicPr>
          <p:cNvPr id="4" name="Picture 3">
            <a:extLst>
              <a:ext uri="{FF2B5EF4-FFF2-40B4-BE49-F238E27FC236}">
                <a16:creationId xmlns:a16="http://schemas.microsoft.com/office/drawing/2014/main" id="{8FA693A2-2802-2561-67FB-A0FE399619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5666" y="1632247"/>
            <a:ext cx="7952669" cy="3700329"/>
          </a:xfrm>
          <a:prstGeom prst="rect">
            <a:avLst/>
          </a:prstGeom>
        </p:spPr>
      </p:pic>
      <p:sp>
        <p:nvSpPr>
          <p:cNvPr id="5" name="TextBox 4">
            <a:extLst>
              <a:ext uri="{FF2B5EF4-FFF2-40B4-BE49-F238E27FC236}">
                <a16:creationId xmlns:a16="http://schemas.microsoft.com/office/drawing/2014/main" id="{9E9AA7EE-BAEB-0504-82CD-259FE8EC02B9}"/>
              </a:ext>
            </a:extLst>
          </p:cNvPr>
          <p:cNvSpPr txBox="1"/>
          <p:nvPr/>
        </p:nvSpPr>
        <p:spPr>
          <a:xfrm>
            <a:off x="1279273" y="5991544"/>
            <a:ext cx="5742278" cy="369332"/>
          </a:xfrm>
          <a:prstGeom prst="rect">
            <a:avLst/>
          </a:prstGeom>
          <a:noFill/>
        </p:spPr>
        <p:txBody>
          <a:bodyPr wrap="none" rtlCol="0">
            <a:spAutoFit/>
          </a:bodyPr>
          <a:lstStyle/>
          <a:p>
            <a:r>
              <a:rPr lang="en-US" dirty="0"/>
              <a:t>Product Details are on our website:  www.ferrodevices.com</a:t>
            </a:r>
          </a:p>
        </p:txBody>
      </p:sp>
      <p:sp>
        <p:nvSpPr>
          <p:cNvPr id="3" name="TextBox 2">
            <a:extLst>
              <a:ext uri="{FF2B5EF4-FFF2-40B4-BE49-F238E27FC236}">
                <a16:creationId xmlns:a16="http://schemas.microsoft.com/office/drawing/2014/main" id="{E44935C8-6A90-404F-7813-A2DF01488826}"/>
              </a:ext>
            </a:extLst>
          </p:cNvPr>
          <p:cNvSpPr txBox="1"/>
          <p:nvPr/>
        </p:nvSpPr>
        <p:spPr>
          <a:xfrm>
            <a:off x="1498196" y="5431130"/>
            <a:ext cx="2844800" cy="276999"/>
          </a:xfrm>
          <a:prstGeom prst="rect">
            <a:avLst/>
          </a:prstGeom>
          <a:noFill/>
        </p:spPr>
        <p:txBody>
          <a:bodyPr wrap="square" rtlCol="0">
            <a:spAutoFit/>
          </a:bodyPr>
          <a:lstStyle/>
          <a:p>
            <a:pPr algn="ctr"/>
            <a:r>
              <a:rPr lang="en-US" sz="1200" dirty="0"/>
              <a:t>Additional Stimulus/Measurement Ports</a:t>
            </a:r>
          </a:p>
        </p:txBody>
      </p:sp>
      <p:cxnSp>
        <p:nvCxnSpPr>
          <p:cNvPr id="6" name="Straight Arrow Connector 5">
            <a:extLst>
              <a:ext uri="{FF2B5EF4-FFF2-40B4-BE49-F238E27FC236}">
                <a16:creationId xmlns:a16="http://schemas.microsoft.com/office/drawing/2014/main" id="{A2376255-4CD5-A0C2-305D-FD8EBECB82E4}"/>
              </a:ext>
            </a:extLst>
          </p:cNvPr>
          <p:cNvCxnSpPr>
            <a:cxnSpLocks/>
            <a:stCxn id="3" idx="0"/>
          </p:cNvCxnSpPr>
          <p:nvPr/>
        </p:nvCxnSpPr>
        <p:spPr bwMode="auto">
          <a:xfrm rot="16200000" flipV="1">
            <a:off x="2060502" y="4571035"/>
            <a:ext cx="1166779" cy="553411"/>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sp>
        <p:nvSpPr>
          <p:cNvPr id="7" name="TextBox 6">
            <a:extLst>
              <a:ext uri="{FF2B5EF4-FFF2-40B4-BE49-F238E27FC236}">
                <a16:creationId xmlns:a16="http://schemas.microsoft.com/office/drawing/2014/main" id="{3EF26CA0-B9EE-7B90-6DE5-ED1A1B53EEF9}"/>
              </a:ext>
            </a:extLst>
          </p:cNvPr>
          <p:cNvSpPr txBox="1"/>
          <p:nvPr/>
        </p:nvSpPr>
        <p:spPr>
          <a:xfrm>
            <a:off x="4893329" y="5431129"/>
            <a:ext cx="2844800" cy="276999"/>
          </a:xfrm>
          <a:prstGeom prst="rect">
            <a:avLst/>
          </a:prstGeom>
          <a:noFill/>
        </p:spPr>
        <p:txBody>
          <a:bodyPr wrap="square" rtlCol="0">
            <a:spAutoFit/>
          </a:bodyPr>
          <a:lstStyle/>
          <a:p>
            <a:pPr algn="ctr"/>
            <a:r>
              <a:rPr lang="en-US" sz="1200" dirty="0"/>
              <a:t>Digital I/O Port</a:t>
            </a:r>
          </a:p>
        </p:txBody>
      </p:sp>
      <p:cxnSp>
        <p:nvCxnSpPr>
          <p:cNvPr id="10" name="Straight Arrow Connector 9">
            <a:extLst>
              <a:ext uri="{FF2B5EF4-FFF2-40B4-BE49-F238E27FC236}">
                <a16:creationId xmlns:a16="http://schemas.microsoft.com/office/drawing/2014/main" id="{F41FCCC5-40F5-7AE6-B153-E4AAA95CBB84}"/>
              </a:ext>
            </a:extLst>
          </p:cNvPr>
          <p:cNvCxnSpPr>
            <a:cxnSpLocks/>
            <a:stCxn id="3" idx="0"/>
          </p:cNvCxnSpPr>
          <p:nvPr/>
        </p:nvCxnSpPr>
        <p:spPr bwMode="auto">
          <a:xfrm rot="16200000" flipV="1">
            <a:off x="2248510" y="4759043"/>
            <a:ext cx="1141141" cy="203033"/>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cxnSp>
        <p:nvCxnSpPr>
          <p:cNvPr id="12" name="Straight Arrow Connector 11">
            <a:extLst>
              <a:ext uri="{FF2B5EF4-FFF2-40B4-BE49-F238E27FC236}">
                <a16:creationId xmlns:a16="http://schemas.microsoft.com/office/drawing/2014/main" id="{853968F8-8B01-07CE-9E94-15A2DC27A0B4}"/>
              </a:ext>
            </a:extLst>
          </p:cNvPr>
          <p:cNvCxnSpPr>
            <a:cxnSpLocks/>
            <a:stCxn id="3" idx="0"/>
          </p:cNvCxnSpPr>
          <p:nvPr/>
        </p:nvCxnSpPr>
        <p:spPr bwMode="auto">
          <a:xfrm rot="5400000" flipH="1" flipV="1">
            <a:off x="2641615" y="4611699"/>
            <a:ext cx="1098412" cy="540451"/>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cxnSp>
        <p:nvCxnSpPr>
          <p:cNvPr id="14" name="Straight Arrow Connector 13">
            <a:extLst>
              <a:ext uri="{FF2B5EF4-FFF2-40B4-BE49-F238E27FC236}">
                <a16:creationId xmlns:a16="http://schemas.microsoft.com/office/drawing/2014/main" id="{97E05432-FDA0-B1D5-5AAA-7271095559B3}"/>
              </a:ext>
            </a:extLst>
          </p:cNvPr>
          <p:cNvCxnSpPr>
            <a:cxnSpLocks/>
            <a:stCxn id="3" idx="0"/>
          </p:cNvCxnSpPr>
          <p:nvPr/>
        </p:nvCxnSpPr>
        <p:spPr bwMode="auto">
          <a:xfrm rot="5400000" flipH="1" flipV="1">
            <a:off x="2406606" y="4470694"/>
            <a:ext cx="1474427" cy="446447"/>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cxnSp>
        <p:nvCxnSpPr>
          <p:cNvPr id="16" name="Straight Arrow Connector 15">
            <a:extLst>
              <a:ext uri="{FF2B5EF4-FFF2-40B4-BE49-F238E27FC236}">
                <a16:creationId xmlns:a16="http://schemas.microsoft.com/office/drawing/2014/main" id="{BC752FC8-20A4-2B97-9F57-8A43B39B1495}"/>
              </a:ext>
            </a:extLst>
          </p:cNvPr>
          <p:cNvCxnSpPr>
            <a:cxnSpLocks/>
            <a:stCxn id="7" idx="0"/>
          </p:cNvCxnSpPr>
          <p:nvPr/>
        </p:nvCxnSpPr>
        <p:spPr bwMode="auto">
          <a:xfrm rot="16200000" flipV="1">
            <a:off x="5591142" y="4706541"/>
            <a:ext cx="1038591" cy="410585"/>
          </a:xfrm>
          <a:prstGeom prst="straightConnector1">
            <a:avLst/>
          </a:prstGeom>
          <a:solidFill>
            <a:schemeClr val="accent1"/>
          </a:solidFill>
          <a:ln w="25400" cap="flat" cmpd="sng" algn="ctr">
            <a:solidFill>
              <a:srgbClr val="FF9933"/>
            </a:solidFill>
            <a:prstDash val="dash"/>
            <a:round/>
            <a:headEnd type="none" w="med" len="med"/>
            <a:tailEnd type="arrow"/>
          </a:ln>
          <a:effectLst/>
        </p:spPr>
      </p:cxnSp>
    </p:spTree>
    <p:extLst>
      <p:ext uri="{BB962C8B-B14F-4D97-AF65-F5344CB8AC3E}">
        <p14:creationId xmlns:p14="http://schemas.microsoft.com/office/powerpoint/2010/main" val="308975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D77C-D068-0C14-625B-60E2006EE37C}"/>
              </a:ext>
            </a:extLst>
          </p:cNvPr>
          <p:cNvSpPr>
            <a:spLocks noGrp="1"/>
          </p:cNvSpPr>
          <p:nvPr>
            <p:ph type="title"/>
          </p:nvPr>
        </p:nvSpPr>
        <p:spPr>
          <a:xfrm>
            <a:off x="632388" y="464198"/>
            <a:ext cx="8033047" cy="1142640"/>
          </a:xfrm>
        </p:spPr>
        <p:txBody>
          <a:bodyPr/>
          <a:lstStyle/>
          <a:p>
            <a:pPr algn="ctr"/>
            <a:r>
              <a:rPr lang="en-US" sz="3200" dirty="0">
                <a:solidFill>
                  <a:srgbClr val="0000FF"/>
                </a:solidFill>
                <a:latin typeface="Times New Roman" panose="02020603050405020304" pitchFamily="18" charset="0"/>
                <a:cs typeface="Times New Roman" panose="02020603050405020304" pitchFamily="18" charset="0"/>
              </a:rPr>
              <a:t>Introductions…Radiant Nanometer Measurement Platform </a:t>
            </a:r>
          </a:p>
        </p:txBody>
      </p:sp>
      <p:pic>
        <p:nvPicPr>
          <p:cNvPr id="5" name="Picture 4">
            <a:extLst>
              <a:ext uri="{FF2B5EF4-FFF2-40B4-BE49-F238E27FC236}">
                <a16:creationId xmlns:a16="http://schemas.microsoft.com/office/drawing/2014/main" id="{D8107C42-7DEB-5EC6-A652-6ABFCC1B3B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42696" y="1794617"/>
            <a:ext cx="7858608" cy="2495386"/>
          </a:xfrm>
          <a:prstGeom prst="rect">
            <a:avLst/>
          </a:prstGeom>
        </p:spPr>
      </p:pic>
      <p:sp>
        <p:nvSpPr>
          <p:cNvPr id="7" name="TextBox 6">
            <a:extLst>
              <a:ext uri="{FF2B5EF4-FFF2-40B4-BE49-F238E27FC236}">
                <a16:creationId xmlns:a16="http://schemas.microsoft.com/office/drawing/2014/main" id="{B6EC6CD7-D521-AC92-5E2A-3B39BDECB704}"/>
              </a:ext>
            </a:extLst>
          </p:cNvPr>
          <p:cNvSpPr txBox="1"/>
          <p:nvPr/>
        </p:nvSpPr>
        <p:spPr>
          <a:xfrm>
            <a:off x="1075765" y="4477782"/>
            <a:ext cx="6992470" cy="1702517"/>
          </a:xfrm>
          <a:prstGeom prst="rect">
            <a:avLst/>
          </a:prstGeom>
          <a:noFill/>
        </p:spPr>
        <p:txBody>
          <a:bodyPr wrap="square" rtlCol="0">
            <a:spAutoFit/>
          </a:bodyPr>
          <a:lstStyle/>
          <a:p>
            <a:pPr marL="230188" indent="-230188">
              <a:lnSpc>
                <a:spcPct val="150000"/>
              </a:lnSpc>
              <a:buFont typeface="Wingdings" pitchFamily="2" charset="2"/>
              <a:buChar char="Ø"/>
            </a:pPr>
            <a:r>
              <a:rPr lang="en-US" dirty="0"/>
              <a:t>Based on </a:t>
            </a:r>
            <a:r>
              <a:rPr lang="en-US" dirty="0" err="1"/>
              <a:t>Polytec</a:t>
            </a:r>
            <a:r>
              <a:rPr lang="en-US" dirty="0"/>
              <a:t> IVS-500 Laser Doppler Vibrometer (LDV)</a:t>
            </a:r>
          </a:p>
          <a:p>
            <a:pPr marL="230188" indent="-230188">
              <a:lnSpc>
                <a:spcPct val="150000"/>
              </a:lnSpc>
              <a:buFont typeface="Wingdings" pitchFamily="2" charset="2"/>
              <a:buChar char="Ø"/>
            </a:pPr>
            <a:r>
              <a:rPr lang="en-US" dirty="0"/>
              <a:t>Configured to test mounted </a:t>
            </a:r>
            <a:r>
              <a:rPr lang="en-US" dirty="0" err="1"/>
              <a:t>pMEMS</a:t>
            </a:r>
            <a:r>
              <a:rPr lang="en-US" dirty="0"/>
              <a:t> samples</a:t>
            </a:r>
          </a:p>
          <a:p>
            <a:pPr marL="230188" indent="-230188">
              <a:lnSpc>
                <a:spcPct val="150000"/>
              </a:lnSpc>
              <a:buFont typeface="Wingdings" pitchFamily="2" charset="2"/>
              <a:buChar char="Ø"/>
            </a:pPr>
            <a:r>
              <a:rPr lang="en-US" dirty="0"/>
              <a:t>68 pm resolution </a:t>
            </a:r>
          </a:p>
          <a:p>
            <a:pPr marL="230188" indent="-230188">
              <a:lnSpc>
                <a:spcPct val="150000"/>
              </a:lnSpc>
              <a:buFont typeface="Wingdings" pitchFamily="2" charset="2"/>
              <a:buChar char="Ø"/>
            </a:pPr>
            <a:r>
              <a:rPr lang="en-US" dirty="0"/>
              <a:t>~70 </a:t>
            </a:r>
            <a:r>
              <a:rPr lang="en-US" dirty="0">
                <a:latin typeface="Symbol" panose="05050102010706020507" pitchFamily="18" charset="2"/>
              </a:rPr>
              <a:t>m</a:t>
            </a:r>
            <a:r>
              <a:rPr lang="en-US" dirty="0"/>
              <a:t>m spot size</a:t>
            </a:r>
          </a:p>
        </p:txBody>
      </p:sp>
    </p:spTree>
    <p:extLst>
      <p:ext uri="{BB962C8B-B14F-4D97-AF65-F5344CB8AC3E}">
        <p14:creationId xmlns:p14="http://schemas.microsoft.com/office/powerpoint/2010/main" val="76498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97B23A-48CC-9B2E-EDD0-74D888053B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07406" y="1173359"/>
            <a:ext cx="6876767" cy="5091496"/>
          </a:xfrm>
          <a:prstGeom prst="rect">
            <a:avLst/>
          </a:prstGeom>
        </p:spPr>
      </p:pic>
      <p:sp>
        <p:nvSpPr>
          <p:cNvPr id="6" name="TextBox 5">
            <a:extLst>
              <a:ext uri="{FF2B5EF4-FFF2-40B4-BE49-F238E27FC236}">
                <a16:creationId xmlns:a16="http://schemas.microsoft.com/office/drawing/2014/main" id="{D29654BF-D2CA-7B97-B469-05159247A698}"/>
              </a:ext>
            </a:extLst>
          </p:cNvPr>
          <p:cNvSpPr txBox="1"/>
          <p:nvPr/>
        </p:nvSpPr>
        <p:spPr>
          <a:xfrm>
            <a:off x="1046424" y="1291794"/>
            <a:ext cx="2258952" cy="2062103"/>
          </a:xfrm>
          <a:prstGeom prst="rect">
            <a:avLst/>
          </a:prstGeom>
          <a:solidFill>
            <a:srgbClr val="FFFFFF">
              <a:alpha val="69804"/>
            </a:srgbClr>
          </a:solidFill>
        </p:spPr>
        <p:txBody>
          <a:bodyPr wrap="none" rtlCol="0">
            <a:spAutoFit/>
          </a:bodyPr>
          <a:lstStyle/>
          <a:p>
            <a:pPr>
              <a:buFont typeface="Wingdings" pitchFamily="2" charset="2"/>
              <a:buChar char="Ø"/>
            </a:pPr>
            <a:r>
              <a:rPr lang="en-US" sz="1600" dirty="0"/>
              <a:t>Based on </a:t>
            </a:r>
            <a:r>
              <a:rPr lang="en-US" sz="1600" dirty="0" err="1"/>
              <a:t>Polytec</a:t>
            </a:r>
            <a:r>
              <a:rPr lang="en-US" sz="1600" dirty="0"/>
              <a:t> </a:t>
            </a:r>
            <a:br>
              <a:rPr lang="en-US" sz="1600" dirty="0"/>
            </a:br>
            <a:r>
              <a:rPr lang="en-US" sz="1600" dirty="0" err="1"/>
              <a:t>VibroOne</a:t>
            </a:r>
            <a:r>
              <a:rPr lang="en-US" sz="1600" dirty="0"/>
              <a:t> LDV</a:t>
            </a:r>
          </a:p>
          <a:p>
            <a:pPr>
              <a:buFont typeface="Wingdings" pitchFamily="2" charset="2"/>
              <a:buChar char="Ø"/>
            </a:pPr>
            <a:r>
              <a:rPr lang="en-US" sz="1600" dirty="0"/>
              <a:t>Shown with available</a:t>
            </a:r>
            <a:br>
              <a:rPr lang="en-US" sz="1600" dirty="0"/>
            </a:br>
            <a:r>
              <a:rPr lang="en-US" sz="1600" dirty="0" err="1"/>
              <a:t>Linkam</a:t>
            </a:r>
            <a:r>
              <a:rPr lang="en-US" sz="1600" dirty="0"/>
              <a:t> HFS-600E </a:t>
            </a:r>
            <a:br>
              <a:rPr lang="en-US" sz="1600" dirty="0"/>
            </a:br>
            <a:r>
              <a:rPr lang="en-US" sz="1600" dirty="0"/>
              <a:t>temperature stage.  </a:t>
            </a:r>
          </a:p>
          <a:p>
            <a:pPr>
              <a:buFont typeface="Wingdings" pitchFamily="2" charset="2"/>
              <a:buChar char="Ø"/>
            </a:pPr>
            <a:r>
              <a:rPr lang="en-US" sz="1600" dirty="0"/>
              <a:t>Also available with </a:t>
            </a:r>
            <a:br>
              <a:rPr lang="en-US" sz="1600" dirty="0"/>
            </a:br>
            <a:r>
              <a:rPr lang="en-US" sz="1600" dirty="0"/>
              <a:t>Probe Station or </a:t>
            </a:r>
            <a:br>
              <a:rPr lang="en-US" sz="1600" dirty="0"/>
            </a:br>
            <a:r>
              <a:rPr lang="en-US" sz="1600" dirty="0"/>
              <a:t>tip-tilt platform</a:t>
            </a:r>
          </a:p>
        </p:txBody>
      </p:sp>
      <p:sp>
        <p:nvSpPr>
          <p:cNvPr id="5" name="TextBox 4">
            <a:extLst>
              <a:ext uri="{FF2B5EF4-FFF2-40B4-BE49-F238E27FC236}">
                <a16:creationId xmlns:a16="http://schemas.microsoft.com/office/drawing/2014/main" id="{D29654BF-D2CA-7B97-B469-05159247A698}"/>
              </a:ext>
            </a:extLst>
          </p:cNvPr>
          <p:cNvSpPr txBox="1"/>
          <p:nvPr/>
        </p:nvSpPr>
        <p:spPr>
          <a:xfrm>
            <a:off x="5868878" y="1291794"/>
            <a:ext cx="2015295" cy="1815882"/>
          </a:xfrm>
          <a:prstGeom prst="rect">
            <a:avLst/>
          </a:prstGeom>
          <a:solidFill>
            <a:srgbClr val="FFFFFF">
              <a:alpha val="69804"/>
            </a:srgbClr>
          </a:solidFill>
        </p:spPr>
        <p:txBody>
          <a:bodyPr wrap="none" rtlCol="0">
            <a:spAutoFit/>
          </a:bodyPr>
          <a:lstStyle/>
          <a:p>
            <a:pPr>
              <a:buFont typeface="Wingdings" pitchFamily="2" charset="2"/>
              <a:buChar char="Ø"/>
            </a:pPr>
            <a:r>
              <a:rPr lang="en-US" sz="1600" dirty="0">
                <a:latin typeface="Symbol" panose="05050102010706020507" pitchFamily="18" charset="2"/>
              </a:rPr>
              <a:t>2 m</a:t>
            </a:r>
            <a:r>
              <a:rPr lang="en-US" sz="1600" dirty="0"/>
              <a:t>m spot size</a:t>
            </a:r>
          </a:p>
          <a:p>
            <a:pPr>
              <a:buFont typeface="Wingdings" pitchFamily="2" charset="2"/>
              <a:buChar char="Ø"/>
            </a:pPr>
            <a:r>
              <a:rPr lang="en-US" sz="1600" dirty="0"/>
              <a:t>0.3 pm resolution</a:t>
            </a:r>
          </a:p>
          <a:p>
            <a:pPr>
              <a:buFont typeface="Wingdings" pitchFamily="2" charset="2"/>
              <a:buChar char="Ø"/>
            </a:pPr>
            <a:r>
              <a:rPr lang="en-US" sz="1600" dirty="0"/>
              <a:t>Integrated camera</a:t>
            </a:r>
          </a:p>
          <a:p>
            <a:pPr>
              <a:buFont typeface="Wingdings" pitchFamily="2" charset="2"/>
              <a:buChar char="Ø"/>
            </a:pPr>
            <a:endParaRPr lang="en-US" sz="1600" dirty="0"/>
          </a:p>
          <a:p>
            <a:pPr>
              <a:buFont typeface="Wingdings" pitchFamily="2" charset="2"/>
              <a:buChar char="Ø"/>
            </a:pPr>
            <a:r>
              <a:rPr lang="en-US" sz="1600" dirty="0"/>
              <a:t>Mounted </a:t>
            </a:r>
            <a:r>
              <a:rPr lang="en-US" sz="1600" dirty="0" err="1"/>
              <a:t>pMEMS</a:t>
            </a:r>
            <a:endParaRPr lang="en-US" sz="1600" dirty="0"/>
          </a:p>
          <a:p>
            <a:pPr>
              <a:buFont typeface="Wingdings" pitchFamily="2" charset="2"/>
              <a:buChar char="Ø"/>
            </a:pPr>
            <a:r>
              <a:rPr lang="en-US" sz="1600" dirty="0"/>
              <a:t>Wafers</a:t>
            </a:r>
          </a:p>
          <a:p>
            <a:pPr>
              <a:buFont typeface="Wingdings" pitchFamily="2" charset="2"/>
              <a:buChar char="Ø"/>
            </a:pPr>
            <a:r>
              <a:rPr lang="en-US" sz="1600" dirty="0"/>
              <a:t>Die</a:t>
            </a:r>
          </a:p>
        </p:txBody>
      </p:sp>
      <p:sp>
        <p:nvSpPr>
          <p:cNvPr id="2" name="Title 1">
            <a:extLst>
              <a:ext uri="{FF2B5EF4-FFF2-40B4-BE49-F238E27FC236}">
                <a16:creationId xmlns:a16="http://schemas.microsoft.com/office/drawing/2014/main" id="{3269D77C-D068-0C14-625B-60E2006EE37C}"/>
              </a:ext>
            </a:extLst>
          </p:cNvPr>
          <p:cNvSpPr>
            <a:spLocks noGrp="1"/>
          </p:cNvSpPr>
          <p:nvPr>
            <p:ph type="title"/>
          </p:nvPr>
        </p:nvSpPr>
        <p:spPr>
          <a:xfrm>
            <a:off x="559769" y="149154"/>
            <a:ext cx="7772040" cy="1142640"/>
          </a:xfrm>
        </p:spPr>
        <p:txBody>
          <a:bodyPr/>
          <a:lstStyle/>
          <a:p>
            <a:pPr algn="ctr"/>
            <a:r>
              <a:rPr lang="en-US" sz="2800" dirty="0">
                <a:solidFill>
                  <a:srgbClr val="0000FF"/>
                </a:solidFill>
                <a:latin typeface="Times New Roman" panose="02020603050405020304" pitchFamily="18" charset="0"/>
                <a:cs typeface="Times New Roman" panose="02020603050405020304" pitchFamily="18" charset="0"/>
              </a:rPr>
              <a:t>Introductions…Radiant High-Resolution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rPr>
              <a:t>A</a:t>
            </a:r>
            <a:r>
              <a:rPr lang="en-US" sz="2800" dirty="0">
                <a:solidFill>
                  <a:srgbClr val="0000FF"/>
                </a:solidFill>
                <a:latin typeface="Times New Roman" panose="02020603050405020304" pitchFamily="18" charset="0"/>
                <a:cs typeface="Times New Roman" panose="02020603050405020304" pitchFamily="18" charset="0"/>
              </a:rPr>
              <a:t>ngstrom Level Measurement Platform </a:t>
            </a:r>
          </a:p>
        </p:txBody>
      </p:sp>
    </p:spTree>
    <p:extLst>
      <p:ext uri="{BB962C8B-B14F-4D97-AF65-F5344CB8AC3E}">
        <p14:creationId xmlns:p14="http://schemas.microsoft.com/office/powerpoint/2010/main" val="203648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5338-515C-DE59-0C2C-E834FE86F11D}"/>
              </a:ext>
            </a:extLst>
          </p:cNvPr>
          <p:cNvSpPr>
            <a:spLocks noGrp="1"/>
          </p:cNvSpPr>
          <p:nvPr>
            <p:ph type="title"/>
          </p:nvPr>
        </p:nvSpPr>
        <p:spPr>
          <a:xfrm>
            <a:off x="685800" y="130904"/>
            <a:ext cx="7772040" cy="1142640"/>
          </a:xfrm>
        </p:spPr>
        <p:txBody>
          <a:bodyPr/>
          <a:lstStyle/>
          <a:p>
            <a:pPr algn="ctr"/>
            <a:r>
              <a:rPr lang="en-US" dirty="0">
                <a:solidFill>
                  <a:srgbClr val="0000FF"/>
                </a:solidFill>
                <a:latin typeface="Times New Roman" panose="02020603050405020304" pitchFamily="18" charset="0"/>
                <a:cs typeface="Times New Roman" panose="02020603050405020304" pitchFamily="18" charset="0"/>
              </a:rPr>
              <a:t>Vision Data Acquisition</a:t>
            </a:r>
          </a:p>
        </p:txBody>
      </p:sp>
      <p:pic>
        <p:nvPicPr>
          <p:cNvPr id="5" name="Picture 4">
            <a:extLst>
              <a:ext uri="{FF2B5EF4-FFF2-40B4-BE49-F238E27FC236}">
                <a16:creationId xmlns:a16="http://schemas.microsoft.com/office/drawing/2014/main" id="{42861983-AEC0-5127-6167-D702B444BBAB}"/>
              </a:ext>
            </a:extLst>
          </p:cNvPr>
          <p:cNvPicPr>
            <a:picLocks noChangeAspect="1"/>
          </p:cNvPicPr>
          <p:nvPr/>
        </p:nvPicPr>
        <p:blipFill>
          <a:blip r:embed="rId2"/>
          <a:stretch>
            <a:fillRect/>
          </a:stretch>
        </p:blipFill>
        <p:spPr>
          <a:xfrm>
            <a:off x="1585227" y="1016948"/>
            <a:ext cx="5973186" cy="4601908"/>
          </a:xfrm>
          <a:prstGeom prst="rect">
            <a:avLst/>
          </a:prstGeom>
        </p:spPr>
      </p:pic>
      <p:sp>
        <p:nvSpPr>
          <p:cNvPr id="3" name="TextBox 2">
            <a:extLst>
              <a:ext uri="{FF2B5EF4-FFF2-40B4-BE49-F238E27FC236}">
                <a16:creationId xmlns:a16="http://schemas.microsoft.com/office/drawing/2014/main" id="{F164AAF7-FB76-F49F-15B7-8C9A57D1D448}"/>
              </a:ext>
            </a:extLst>
          </p:cNvPr>
          <p:cNvSpPr txBox="1"/>
          <p:nvPr/>
        </p:nvSpPr>
        <p:spPr>
          <a:xfrm>
            <a:off x="790487" y="5559744"/>
            <a:ext cx="7563027" cy="646331"/>
          </a:xfrm>
          <a:prstGeom prst="rect">
            <a:avLst/>
          </a:prstGeom>
          <a:noFill/>
        </p:spPr>
        <p:txBody>
          <a:bodyPr wrap="square" rtlCol="0">
            <a:spAutoFit/>
          </a:bodyPr>
          <a:lstStyle/>
          <a:p>
            <a:r>
              <a:rPr lang="en-US" dirty="0"/>
              <a:t>Not only data acquisition.  Test Setup, post-processing, data storage</a:t>
            </a:r>
            <a:br>
              <a:rPr lang="en-US" dirty="0"/>
            </a:br>
            <a:r>
              <a:rPr lang="en-US" b="1" dirty="0"/>
              <a:t>Your electronic “Laboratory Notebook!”  </a:t>
            </a:r>
          </a:p>
        </p:txBody>
      </p:sp>
    </p:spTree>
    <p:extLst>
      <p:ext uri="{BB962C8B-B14F-4D97-AF65-F5344CB8AC3E}">
        <p14:creationId xmlns:p14="http://schemas.microsoft.com/office/powerpoint/2010/main" val="337280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6263-466E-D5D4-C4DE-1B5FFF084231}"/>
              </a:ext>
            </a:extLst>
          </p:cNvPr>
          <p:cNvSpPr>
            <a:spLocks noGrp="1"/>
          </p:cNvSpPr>
          <p:nvPr>
            <p:ph type="title"/>
          </p:nvPr>
        </p:nvSpPr>
        <p:spPr>
          <a:xfrm>
            <a:off x="478670" y="269315"/>
            <a:ext cx="7962544" cy="1142640"/>
          </a:xfrm>
        </p:spPr>
        <p:txBody>
          <a:bodyPr/>
          <a:lstStyle/>
          <a:p>
            <a:pPr algn="ctr"/>
            <a:r>
              <a:rPr lang="en-US" dirty="0">
                <a:solidFill>
                  <a:srgbClr val="0000FF"/>
                </a:solidFill>
                <a:latin typeface="Times New Roman" panose="02020603050405020304" pitchFamily="18" charset="0"/>
                <a:cs typeface="Times New Roman" panose="02020603050405020304" pitchFamily="18" charset="0"/>
              </a:rPr>
              <a:t>Know your Environment…</a:t>
            </a:r>
            <a:br>
              <a:rPr lang="en-US" dirty="0">
                <a:solidFill>
                  <a:srgbClr val="0000FF"/>
                </a:solidFill>
                <a:latin typeface="Times New Roman" panose="02020603050405020304" pitchFamily="18" charset="0"/>
                <a:cs typeface="Times New Roman" panose="02020603050405020304" pitchFamily="18" charset="0"/>
              </a:rPr>
            </a:br>
            <a:r>
              <a:rPr lang="en-US" dirty="0" err="1">
                <a:solidFill>
                  <a:srgbClr val="0000FF"/>
                </a:solidFill>
                <a:latin typeface="Times New Roman" panose="02020603050405020304" pitchFamily="18" charset="0"/>
                <a:cs typeface="Times New Roman" panose="02020603050405020304" pitchFamily="18" charset="0"/>
              </a:rPr>
              <a:t>Linkam</a:t>
            </a:r>
            <a:r>
              <a:rPr lang="en-US" dirty="0">
                <a:solidFill>
                  <a:srgbClr val="0000FF"/>
                </a:solidFill>
                <a:latin typeface="Times New Roman" panose="02020603050405020304" pitchFamily="18" charset="0"/>
                <a:cs typeface="Times New Roman" panose="02020603050405020304" pitchFamily="18" charset="0"/>
              </a:rPr>
              <a:t> HFS-600E</a:t>
            </a:r>
          </a:p>
        </p:txBody>
      </p:sp>
      <p:pic>
        <p:nvPicPr>
          <p:cNvPr id="3" name="Picture 2">
            <a:extLst>
              <a:ext uri="{FF2B5EF4-FFF2-40B4-BE49-F238E27FC236}">
                <a16:creationId xmlns:a16="http://schemas.microsoft.com/office/drawing/2014/main" id="{B71FB37A-CA96-F837-63EC-5992B0E8C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409" y="1528002"/>
            <a:ext cx="6452238" cy="4839179"/>
          </a:xfrm>
          <a:prstGeom prst="rect">
            <a:avLst/>
          </a:prstGeom>
        </p:spPr>
      </p:pic>
    </p:spTree>
    <p:extLst>
      <p:ext uri="{BB962C8B-B14F-4D97-AF65-F5344CB8AC3E}">
        <p14:creationId xmlns:p14="http://schemas.microsoft.com/office/powerpoint/2010/main" val="233928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10595</TotalTime>
  <Words>1196</Words>
  <Application>Microsoft Office PowerPoint</Application>
  <PresentationFormat>On-screen Show (4:3)</PresentationFormat>
  <Paragraphs>137</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StarSymbol</vt:lpstr>
      <vt:lpstr>Symbol</vt:lpstr>
      <vt:lpstr>Times New Roman</vt:lpstr>
      <vt:lpstr>Wingdings</vt:lpstr>
      <vt:lpstr>Office Theme</vt:lpstr>
      <vt:lpstr>PowerPoint Presentation</vt:lpstr>
      <vt:lpstr>PowerPoint Presentation</vt:lpstr>
      <vt:lpstr>Problem Statement</vt:lpstr>
      <vt:lpstr>Introductions </vt:lpstr>
      <vt:lpstr>Radiant pMEMS Analyzer</vt:lpstr>
      <vt:lpstr>Introductions…Radiant Nanometer Measurement Platform </vt:lpstr>
      <vt:lpstr>Introductions…Radiant High-Resolution  Angstrom Level Measurement Platform </vt:lpstr>
      <vt:lpstr>Vision Data Acquisition</vt:lpstr>
      <vt:lpstr>Know your Environment… Linkam HFS-600E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pMEMS Characterization: Resonance </vt:lpstr>
      <vt:lpstr>PowerPoint Presentation</vt:lpstr>
      <vt:lpstr>PowerPoint Presentation</vt:lpstr>
      <vt:lpstr>Extra Slides</vt:lpstr>
      <vt:lpstr>PowerPoint Presentation</vt:lpstr>
    </vt:vector>
  </TitlesOfParts>
  <Company>Radiant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pMEMS ATE System Architecture</dc:title>
  <dc:creator>Joe T. Evans, Jr.</dc:creator>
  <dc:description>Radiant Technologies, Inc.</dc:description>
  <cp:lastModifiedBy>Mike McDaniel</cp:lastModifiedBy>
  <cp:revision>2320</cp:revision>
  <cp:lastPrinted>2008-01-30T23:41:29Z</cp:lastPrinted>
  <dcterms:created xsi:type="dcterms:W3CDTF">2000-11-26T21:32:07Z</dcterms:created>
  <dcterms:modified xsi:type="dcterms:W3CDTF">2023-03-30T05:11:41Z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5</vt:i4>
  </property>
  <property fmtid="{D5CDD505-2E9C-101B-9397-08002B2CF9AE}" pid="4" name="PresentationFormat">
    <vt:lpwstr>On-screen Show (4:3)</vt:lpwstr>
  </property>
  <property fmtid="{D5CDD505-2E9C-101B-9397-08002B2CF9AE}" pid="5" name="Slides">
    <vt:i4>18</vt:i4>
  </property>
</Properties>
</file>